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pptx" ContentType="application/vnd.openxmlformats-officedocument.presentationml.presentation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handoutMasterIdLst>
    <p:handoutMasterId r:id="rId98"/>
  </p:handoutMasterIdLst>
  <p:sldIdLst>
    <p:sldId id="256" r:id="rId2"/>
    <p:sldId id="261" r:id="rId3"/>
    <p:sldId id="371" r:id="rId4"/>
    <p:sldId id="276" r:id="rId5"/>
    <p:sldId id="370" r:id="rId6"/>
    <p:sldId id="262" r:id="rId7"/>
    <p:sldId id="286" r:id="rId8"/>
    <p:sldId id="287" r:id="rId9"/>
    <p:sldId id="288" r:id="rId10"/>
    <p:sldId id="289" r:id="rId11"/>
    <p:sldId id="373" r:id="rId12"/>
    <p:sldId id="297" r:id="rId13"/>
    <p:sldId id="298" r:id="rId14"/>
    <p:sldId id="299" r:id="rId15"/>
    <p:sldId id="300" r:id="rId16"/>
    <p:sldId id="369" r:id="rId17"/>
    <p:sldId id="257" r:id="rId18"/>
    <p:sldId id="277" r:id="rId19"/>
    <p:sldId id="280" r:id="rId20"/>
    <p:sldId id="279" r:id="rId21"/>
    <p:sldId id="278" r:id="rId22"/>
    <p:sldId id="281" r:id="rId23"/>
    <p:sldId id="368" r:id="rId24"/>
    <p:sldId id="263" r:id="rId25"/>
    <p:sldId id="264" r:id="rId26"/>
    <p:sldId id="266" r:id="rId27"/>
    <p:sldId id="265" r:id="rId28"/>
    <p:sldId id="367" r:id="rId29"/>
    <p:sldId id="282" r:id="rId30"/>
    <p:sldId id="283" r:id="rId31"/>
    <p:sldId id="284" r:id="rId32"/>
    <p:sldId id="366" r:id="rId33"/>
    <p:sldId id="285" r:id="rId34"/>
    <p:sldId id="291" r:id="rId35"/>
    <p:sldId id="290" r:id="rId36"/>
    <p:sldId id="292" r:id="rId37"/>
    <p:sldId id="293" r:id="rId38"/>
    <p:sldId id="295" r:id="rId39"/>
    <p:sldId id="296" r:id="rId40"/>
    <p:sldId id="372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91" r:id="rId49"/>
    <p:sldId id="392" r:id="rId50"/>
    <p:sldId id="393" r:id="rId51"/>
    <p:sldId id="394" r:id="rId52"/>
    <p:sldId id="395" r:id="rId53"/>
    <p:sldId id="396" r:id="rId54"/>
    <p:sldId id="397" r:id="rId55"/>
    <p:sldId id="374" r:id="rId56"/>
    <p:sldId id="375" r:id="rId57"/>
    <p:sldId id="376" r:id="rId58"/>
    <p:sldId id="377" r:id="rId59"/>
    <p:sldId id="378" r:id="rId60"/>
    <p:sldId id="379" r:id="rId61"/>
    <p:sldId id="380" r:id="rId62"/>
    <p:sldId id="381" r:id="rId63"/>
    <p:sldId id="382" r:id="rId64"/>
    <p:sldId id="324" r:id="rId65"/>
    <p:sldId id="309" r:id="rId66"/>
    <p:sldId id="310" r:id="rId67"/>
    <p:sldId id="311" r:id="rId68"/>
    <p:sldId id="313" r:id="rId69"/>
    <p:sldId id="323" r:id="rId70"/>
    <p:sldId id="312" r:id="rId71"/>
    <p:sldId id="314" r:id="rId72"/>
    <p:sldId id="317" r:id="rId73"/>
    <p:sldId id="315" r:id="rId74"/>
    <p:sldId id="316" r:id="rId75"/>
    <p:sldId id="318" r:id="rId76"/>
    <p:sldId id="325" r:id="rId77"/>
    <p:sldId id="319" r:id="rId78"/>
    <p:sldId id="320" r:id="rId79"/>
    <p:sldId id="331" r:id="rId80"/>
    <p:sldId id="321" r:id="rId81"/>
    <p:sldId id="326" r:id="rId82"/>
    <p:sldId id="332" r:id="rId83"/>
    <p:sldId id="327" r:id="rId84"/>
    <p:sldId id="328" r:id="rId85"/>
    <p:sldId id="383" r:id="rId86"/>
    <p:sldId id="384" r:id="rId87"/>
    <p:sldId id="385" r:id="rId88"/>
    <p:sldId id="386" r:id="rId89"/>
    <p:sldId id="387" r:id="rId90"/>
    <p:sldId id="388" r:id="rId91"/>
    <p:sldId id="389" r:id="rId92"/>
    <p:sldId id="390" r:id="rId93"/>
    <p:sldId id="258" r:id="rId94"/>
    <p:sldId id="259" r:id="rId95"/>
    <p:sldId id="260" r:id="rId9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06A8A8B-C131-439A-A8DE-E7FA1D0CF13C}">
          <p14:sldIdLst>
            <p14:sldId id="256"/>
          </p14:sldIdLst>
        </p14:section>
        <p14:section name="목차" id="{503C3B57-ECBC-4B6B-B5DD-DA0654683049}">
          <p14:sldIdLst>
            <p14:sldId id="261"/>
          </p14:sldIdLst>
        </p14:section>
        <p14:section name="개발환경" id="{BDF96727-4F11-4A9D-B7F3-56DB09FDBE1A}">
          <p14:sldIdLst>
            <p14:sldId id="371"/>
            <p14:sldId id="276"/>
          </p14:sldIdLst>
        </p14:section>
        <p14:section name="개발목적 및 요구사항" id="{A50DEB9B-630A-4E8B-A4F2-EC84928B9830}">
          <p14:sldIdLst>
            <p14:sldId id="370"/>
            <p14:sldId id="262"/>
            <p14:sldId id="286"/>
            <p14:sldId id="287"/>
            <p14:sldId id="288"/>
            <p14:sldId id="289"/>
            <p14:sldId id="373"/>
            <p14:sldId id="297"/>
            <p14:sldId id="298"/>
            <p14:sldId id="299"/>
            <p14:sldId id="300"/>
          </p14:sldIdLst>
        </p14:section>
        <p14:section name="개발일정 및 역할" id="{181D5864-2219-48D3-8532-FC7C1E9128BC}">
          <p14:sldIdLst>
            <p14:sldId id="369"/>
            <p14:sldId id="257"/>
            <p14:sldId id="277"/>
            <p14:sldId id="280"/>
            <p14:sldId id="279"/>
            <p14:sldId id="278"/>
            <p14:sldId id="281"/>
          </p14:sldIdLst>
        </p14:section>
        <p14:section name="UseCaseDiagram" id="{EC9E8CFF-D104-4617-B21A-FEE6E989D2CB}">
          <p14:sldIdLst>
            <p14:sldId id="368"/>
            <p14:sldId id="263"/>
            <p14:sldId id="264"/>
            <p14:sldId id="266"/>
            <p14:sldId id="265"/>
          </p14:sldIdLst>
        </p14:section>
        <p14:section name="DB구조" id="{09D0C07B-8BFB-41A5-9BBD-82258368DA19}">
          <p14:sldIdLst>
            <p14:sldId id="367"/>
            <p14:sldId id="282"/>
            <p14:sldId id="283"/>
            <p14:sldId id="284"/>
          </p14:sldIdLst>
        </p14:section>
        <p14:section name="프로그램 구조" id="{EBDE81E8-F1C1-4B48-8A7B-89D58C6DFBA5}">
          <p14:sldIdLst>
            <p14:sldId id="366"/>
            <p14:sldId id="285"/>
            <p14:sldId id="291"/>
            <p14:sldId id="290"/>
            <p14:sldId id="292"/>
            <p14:sldId id="293"/>
            <p14:sldId id="295"/>
            <p14:sldId id="296"/>
            <p14:sldId id="372"/>
            <p14:sldId id="301"/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민선" id="{7C82E0E4-4A02-4322-92AF-A9E3BECFE2FE}">
          <p14:sldIdLst>
            <p14:sldId id="391"/>
            <p14:sldId id="392"/>
            <p14:sldId id="393"/>
            <p14:sldId id="394"/>
            <p14:sldId id="395"/>
            <p14:sldId id="396"/>
          </p14:sldIdLst>
        </p14:section>
        <p14:section name="문표" id="{3DA9B5F6-EAAD-474F-8433-1E4A386B0721}">
          <p14:sldIdLst>
            <p14:sldId id="397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</p14:sldIdLst>
        </p14:section>
        <p14:section name="미진" id="{0ECCD46A-04E9-416C-AF2C-41D04856A111}">
          <p14:sldIdLst>
            <p14:sldId id="324"/>
            <p14:sldId id="309"/>
            <p14:sldId id="310"/>
            <p14:sldId id="311"/>
            <p14:sldId id="313"/>
            <p14:sldId id="323"/>
            <p14:sldId id="312"/>
            <p14:sldId id="314"/>
            <p14:sldId id="317"/>
            <p14:sldId id="315"/>
            <p14:sldId id="316"/>
            <p14:sldId id="318"/>
            <p14:sldId id="325"/>
            <p14:sldId id="319"/>
            <p14:sldId id="320"/>
            <p14:sldId id="331"/>
            <p14:sldId id="321"/>
            <p14:sldId id="326"/>
            <p14:sldId id="332"/>
            <p14:sldId id="327"/>
            <p14:sldId id="328"/>
          </p14:sldIdLst>
        </p14:section>
        <p14:section name="승범" id="{99B0300E-A9B1-4BC8-9D2B-F5CB8F430546}">
          <p14:sldIdLst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</p14:sldIdLst>
        </p14:section>
        <p14:section name="후기 및 질문" id="{4217ED85-9A3B-416C-96F8-ECE40BA99E50}">
          <p14:sldIdLst>
            <p14:sldId id="258"/>
            <p14:sldId id="259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8463"/>
    <a:srgbClr val="A3A3A3"/>
    <a:srgbClr val="FFFFFF"/>
    <a:srgbClr val="A5B589"/>
    <a:srgbClr val="C1CCAE"/>
    <a:srgbClr val="92A56F"/>
    <a:srgbClr val="EB6339"/>
    <a:srgbClr val="F29A7E"/>
    <a:srgbClr val="F4AB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94AA37-E8DC-4C7E-9B82-25106A583B0C}" type="datetimeFigureOut">
              <a:rPr lang="ko-KR" altLang="en-US" smtClean="0"/>
              <a:t>2018-03-30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F693B1-FE48-462C-9BC6-171A9B0802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8509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87B3F5-7086-48B9-ACF8-CF1B60768235}" type="datetimeFigureOut">
              <a:rPr lang="ko-KR" altLang="en-US" smtClean="0"/>
              <a:t>2018-03-30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0B3414-D92D-4F36-90F7-814D899E97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902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B3414-D92D-4F36-90F7-814D899E978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5327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B3414-D92D-4F36-90F7-814D899E9788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231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B3414-D92D-4F36-90F7-814D899E9788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611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B3414-D92D-4F36-90F7-814D899E9788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4963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B3414-D92D-4F36-90F7-814D899E9788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590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B3414-D92D-4F36-90F7-814D899E9788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2208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B3414-D92D-4F36-90F7-814D899E9788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296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B3414-D92D-4F36-90F7-814D899E9788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4476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B3414-D92D-4F36-90F7-814D899E9788}" type="slidenum">
              <a:rPr lang="ko-KR" altLang="en-US" smtClean="0"/>
              <a:pPr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177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B3414-D92D-4F36-90F7-814D899E9788}" type="slidenum">
              <a:rPr lang="ko-KR" altLang="en-US" smtClean="0"/>
              <a:pPr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9133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B3414-D92D-4F36-90F7-814D899E9788}" type="slidenum">
              <a:rPr lang="ko-KR" altLang="en-US" smtClean="0"/>
              <a:pPr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179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B3414-D92D-4F36-90F7-814D899E978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2933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B3414-D92D-4F36-90F7-814D899E9788}" type="slidenum">
              <a:rPr lang="ko-KR" altLang="en-US" smtClean="0"/>
              <a:pPr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1807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B3414-D92D-4F36-90F7-814D899E9788}" type="slidenum">
              <a:rPr lang="ko-KR" altLang="en-US" smtClean="0"/>
              <a:pPr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5823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B3414-D92D-4F36-90F7-814D899E9788}" type="slidenum">
              <a:rPr lang="ko-KR" altLang="en-US" smtClean="0"/>
              <a:pPr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895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B3414-D92D-4F36-90F7-814D899E978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792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B3414-D92D-4F36-90F7-814D899E978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925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B3414-D92D-4F36-90F7-814D899E978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8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B3414-D92D-4F36-90F7-814D899E9788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721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B3414-D92D-4F36-90F7-814D899E978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377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B3414-D92D-4F36-90F7-814D899E9788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73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B3414-D92D-4F36-90F7-814D899E9788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782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BA776-282E-4BE6-9912-653CD02F5BE2}" type="datetimeFigureOut">
              <a:rPr lang="ko-KR" altLang="en-US" smtClean="0"/>
              <a:t>2018-03-30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2585C-1B07-49F2-996F-DD13161AFC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911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BA776-282E-4BE6-9912-653CD02F5BE2}" type="datetimeFigureOut">
              <a:rPr lang="ko-KR" altLang="en-US" smtClean="0"/>
              <a:t>2018-03-30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2585C-1B07-49F2-996F-DD13161AFC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39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BA776-282E-4BE6-9912-653CD02F5BE2}" type="datetimeFigureOut">
              <a:rPr lang="ko-KR" altLang="en-US" smtClean="0"/>
              <a:t>2018-03-30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2585C-1B07-49F2-996F-DD13161AFC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607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BA776-282E-4BE6-9912-653CD02F5BE2}" type="datetimeFigureOut">
              <a:rPr lang="ko-KR" altLang="en-US" smtClean="0"/>
              <a:t>2018-03-30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2585C-1B07-49F2-996F-DD13161AFC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941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BA776-282E-4BE6-9912-653CD02F5BE2}" type="datetimeFigureOut">
              <a:rPr lang="ko-KR" altLang="en-US" smtClean="0"/>
              <a:t>2018-03-30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2585C-1B07-49F2-996F-DD13161AFC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270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BA776-282E-4BE6-9912-653CD02F5BE2}" type="datetimeFigureOut">
              <a:rPr lang="ko-KR" altLang="en-US" smtClean="0"/>
              <a:t>2018-03-30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2585C-1B07-49F2-996F-DD13161AFC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870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BA776-282E-4BE6-9912-653CD02F5BE2}" type="datetimeFigureOut">
              <a:rPr lang="ko-KR" altLang="en-US" smtClean="0"/>
              <a:t>2018-03-30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2585C-1B07-49F2-996F-DD13161AFC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807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BA776-282E-4BE6-9912-653CD02F5BE2}" type="datetimeFigureOut">
              <a:rPr lang="ko-KR" altLang="en-US" smtClean="0"/>
              <a:t>2018-03-30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2585C-1B07-49F2-996F-DD13161AFC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46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BA776-282E-4BE6-9912-653CD02F5BE2}" type="datetimeFigureOut">
              <a:rPr lang="ko-KR" altLang="en-US" smtClean="0"/>
              <a:t>2018-03-30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2585C-1B07-49F2-996F-DD13161AFC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510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BA776-282E-4BE6-9912-653CD02F5BE2}" type="datetimeFigureOut">
              <a:rPr lang="ko-KR" altLang="en-US" smtClean="0"/>
              <a:t>2018-03-30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2585C-1B07-49F2-996F-DD13161AFC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280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BA776-282E-4BE6-9912-653CD02F5BE2}" type="datetimeFigureOut">
              <a:rPr lang="ko-KR" altLang="en-US" smtClean="0"/>
              <a:t>2018-03-30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2585C-1B07-49F2-996F-DD13161AFC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951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BA776-282E-4BE6-9912-653CD02F5BE2}" type="datetimeFigureOut">
              <a:rPr lang="ko-KR" altLang="en-US" smtClean="0"/>
              <a:t>2018-03-30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A2585C-1B07-49F2-996F-DD13161AFC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611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1.emf"/><Relationship Id="rId5" Type="http://schemas.openxmlformats.org/officeDocument/2006/relationships/package" Target="../embeddings/Microsoft_PowerPoint_______1.pptx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3.png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690" y="2087711"/>
            <a:ext cx="1300593" cy="130059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677" y="2087711"/>
            <a:ext cx="1300593" cy="130059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1"/>
            <a:ext cx="12192000" cy="278860"/>
          </a:xfrm>
          <a:prstGeom prst="rect">
            <a:avLst/>
          </a:prstGeom>
          <a:solidFill>
            <a:srgbClr val="F29A7E"/>
          </a:solidFill>
          <a:ln>
            <a:solidFill>
              <a:srgbClr val="EF8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833456" y="3416424"/>
            <a:ext cx="4644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미래 </a:t>
            </a:r>
            <a:r>
              <a:rPr lang="ko-KR" altLang="en-US" sz="2400" dirty="0" err="1" smtClean="0">
                <a:latin typeface="HY강M" panose="02030600000101010101" pitchFamily="18" charset="-127"/>
                <a:ea typeface="HY강M" panose="02030600000101010101" pitchFamily="18" charset="-127"/>
              </a:rPr>
              <a:t>서포터즈</a:t>
            </a:r>
            <a:r>
              <a:rPr lang="ko-KR" altLang="en-US" sz="24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r>
              <a:rPr lang="en-US" altLang="ko-KR" sz="24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(</a:t>
            </a:r>
            <a:r>
              <a:rPr lang="ko-KR" altLang="en-US" sz="24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아동후원 사이트</a:t>
            </a:r>
            <a:r>
              <a:rPr lang="en-US" altLang="ko-KR" sz="24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)</a:t>
            </a:r>
            <a:endParaRPr lang="ko-KR" altLang="en-US" sz="240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-1" y="6579140"/>
            <a:ext cx="12192000" cy="278860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95441" y="6055784"/>
            <a:ext cx="5739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강M" panose="02030600000101010101" pitchFamily="18" charset="-127"/>
                <a:ea typeface="HY강M" panose="02030600000101010101" pitchFamily="18" charset="-127"/>
              </a:rPr>
              <a:t>개발일정 </a:t>
            </a:r>
            <a:r>
              <a:rPr lang="en-US" altLang="ko-KR" dirty="0" smtClean="0">
                <a:latin typeface="HY강M" panose="02030600000101010101" pitchFamily="18" charset="-127"/>
                <a:ea typeface="HY강M" panose="02030600000101010101" pitchFamily="18" charset="-127"/>
              </a:rPr>
              <a:t>:  2018.2.19 – 2018.3.30     </a:t>
            </a:r>
            <a:r>
              <a:rPr lang="ko-KR" altLang="en-US" dirty="0" smtClean="0">
                <a:latin typeface="HY강M" panose="02030600000101010101" pitchFamily="18" charset="-127"/>
                <a:ea typeface="HY강M" panose="02030600000101010101" pitchFamily="18" charset="-127"/>
              </a:rPr>
              <a:t>발표일 </a:t>
            </a:r>
            <a:r>
              <a:rPr lang="en-US" altLang="ko-KR" dirty="0">
                <a:latin typeface="HY강M" panose="02030600000101010101" pitchFamily="18" charset="-127"/>
                <a:ea typeface="HY강M" panose="02030600000101010101" pitchFamily="18" charset="-127"/>
              </a:rPr>
              <a:t>: 2018.3.30</a:t>
            </a:r>
            <a:endParaRPr lang="ko-KR" altLang="en-US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615464" y="5904689"/>
            <a:ext cx="309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강M" panose="02030600000101010101" pitchFamily="18" charset="-127"/>
                <a:ea typeface="HY강M" panose="02030600000101010101" pitchFamily="18" charset="-127"/>
              </a:rPr>
              <a:t>팀원 </a:t>
            </a:r>
            <a:r>
              <a:rPr lang="en-US" altLang="ko-KR" dirty="0" smtClean="0">
                <a:latin typeface="HY강M" panose="02030600000101010101" pitchFamily="18" charset="-127"/>
                <a:ea typeface="HY강M" panose="02030600000101010101" pitchFamily="18" charset="-127"/>
              </a:rPr>
              <a:t>: </a:t>
            </a:r>
            <a:r>
              <a:rPr lang="ko-KR" altLang="en-US" dirty="0" smtClean="0">
                <a:latin typeface="HY강M" panose="02030600000101010101" pitchFamily="18" charset="-127"/>
                <a:ea typeface="HY강M" panose="02030600000101010101" pitchFamily="18" charset="-127"/>
              </a:rPr>
              <a:t>한승범 홍문표 김미진</a:t>
            </a:r>
            <a:endParaRPr lang="ko-KR" altLang="en-US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15463" y="5565901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강M" panose="02030600000101010101" pitchFamily="18" charset="-127"/>
                <a:ea typeface="HY강M" panose="02030600000101010101" pitchFamily="18" charset="-127"/>
              </a:rPr>
              <a:t>팀장 </a:t>
            </a:r>
            <a:r>
              <a:rPr lang="en-US" altLang="ko-KR" dirty="0" smtClean="0">
                <a:latin typeface="HY강M" panose="02030600000101010101" pitchFamily="18" charset="-127"/>
                <a:ea typeface="HY강M" panose="02030600000101010101" pitchFamily="18" charset="-127"/>
              </a:rPr>
              <a:t>: </a:t>
            </a:r>
            <a:r>
              <a:rPr lang="ko-KR" altLang="en-US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윤민선</a:t>
            </a:r>
            <a:endParaRPr lang="ko-KR" altLang="en-US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07381" y="3844654"/>
            <a:ext cx="4193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융합소프트웨어개발자양성 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4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차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팀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프로젝트</a:t>
            </a:r>
            <a:endParaRPr lang="ko-KR" altLang="en-US" sz="160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484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11933903" y="0"/>
            <a:ext cx="258097" cy="6858000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0" y="0"/>
            <a:ext cx="258097" cy="6857999"/>
          </a:xfrm>
          <a:prstGeom prst="rect">
            <a:avLst/>
          </a:prstGeom>
          <a:solidFill>
            <a:srgbClr val="F29A7E"/>
          </a:solidFill>
          <a:ln>
            <a:solidFill>
              <a:srgbClr val="EF8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24104" y="249475"/>
            <a:ext cx="2770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rgbClr val="EF8463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사용자 요구사항</a:t>
            </a:r>
            <a:endParaRPr lang="ko-KR" altLang="en-US" sz="2800" b="1" dirty="0">
              <a:solidFill>
                <a:srgbClr val="EF8463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7370" y="907915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공지사항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&amp;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질문게시판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02212" y="1277247"/>
            <a:ext cx="5641288" cy="4729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공지사항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ts val="2600"/>
              </a:lnSpc>
              <a:buFont typeface="맑은 고딕" panose="020B0503020000020004" pitchFamily="50" charset="-127"/>
              <a:buChar char="–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관리자만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입력가능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ts val="2600"/>
              </a:lnSpc>
              <a:buFont typeface="맑은 고딕" panose="020B0503020000020004" pitchFamily="50" charset="-127"/>
              <a:buChar char="–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각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페이지 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페이징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구현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한 페이지당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개의 게시글 표시 고정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ts val="2600"/>
              </a:lnSpc>
              <a:buFont typeface="맑은 고딕" panose="020B0503020000020004" pitchFamily="50" charset="-127"/>
              <a:buChar char="–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검색 키워드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제목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내용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]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선택 후 검색가능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ts val="2600"/>
              </a:lnSpc>
              <a:buFont typeface="맑은 고딕" panose="020B0503020000020004" pitchFamily="50" charset="-127"/>
              <a:buChar char="–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게시판 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컬럼은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구분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제목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작성자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등록일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조회수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질문게시판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제목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필수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80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자 제한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내용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4000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자 제한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</a:p>
          <a:p>
            <a:pPr marL="285750" indent="-285750">
              <a:lnSpc>
                <a:spcPts val="2600"/>
              </a:lnSpc>
              <a:buFont typeface="맑은 고딕" panose="020B0503020000020004" pitchFamily="50" charset="-127"/>
              <a:buChar char="–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Q&amp;A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는 회원만 질문가능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ts val="2600"/>
              </a:lnSpc>
              <a:buFont typeface="맑은 고딕" panose="020B0503020000020004" pitchFamily="50" charset="-127"/>
              <a:buChar char="–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답변은 관리자만 가능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ts val="2600"/>
              </a:lnSpc>
              <a:buFont typeface="맑은 고딕" panose="020B0503020000020004" pitchFamily="50" charset="-127"/>
              <a:buChar char="–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답변의 형식은 질문한 글 밑에 관리자가 수정하여 들어가는 형식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ts val="2600"/>
              </a:lnSpc>
              <a:buFont typeface="맑은 고딕" panose="020B0503020000020004" pitchFamily="50" charset="-127"/>
              <a:buChar char="–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질문 사항은 모든 사용자가 볼 수 있다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ts val="26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회원 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글쓰기 폼 이동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lnSpc>
                <a:spcPts val="2600"/>
              </a:lnSpc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57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836595" y="-6485"/>
            <a:ext cx="0" cy="836579"/>
          </a:xfrm>
          <a:prstGeom prst="line">
            <a:avLst/>
          </a:prstGeom>
          <a:ln w="57150">
            <a:solidFill>
              <a:srgbClr val="C1CC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312594" y="447472"/>
            <a:ext cx="3048001" cy="389107"/>
          </a:xfrm>
          <a:prstGeom prst="rect">
            <a:avLst/>
          </a:prstGeom>
          <a:solidFill>
            <a:srgbClr val="C1CC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개발목적 및 요구사항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2075" y="2689933"/>
            <a:ext cx="110016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solidFill>
                  <a:srgbClr val="A5B589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Purpose &amp; Requirements</a:t>
            </a:r>
            <a:endParaRPr lang="ko-KR" altLang="en-US" sz="8000" dirty="0">
              <a:solidFill>
                <a:srgbClr val="A5B589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415417" y="4013372"/>
            <a:ext cx="9626394" cy="0"/>
          </a:xfrm>
          <a:prstGeom prst="line">
            <a:avLst/>
          </a:prstGeom>
          <a:ln>
            <a:solidFill>
              <a:srgbClr val="A5B5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21517" y="408631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A5B589"/>
                </a:solidFill>
              </a:rPr>
              <a:t>관리자</a:t>
            </a:r>
            <a:endParaRPr lang="ko-KR" altLang="en-US" dirty="0">
              <a:solidFill>
                <a:srgbClr val="A5B5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8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11933903" y="0"/>
            <a:ext cx="258097" cy="6858000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0" y="0"/>
            <a:ext cx="258097" cy="6857999"/>
          </a:xfrm>
          <a:prstGeom prst="rect">
            <a:avLst/>
          </a:prstGeom>
          <a:solidFill>
            <a:srgbClr val="F29A7E"/>
          </a:solidFill>
          <a:ln>
            <a:solidFill>
              <a:srgbClr val="EF8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24104" y="249475"/>
            <a:ext cx="2770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rgbClr val="EF8463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관리자 요구사항</a:t>
            </a:r>
            <a:endParaRPr lang="ko-KR" altLang="en-US" sz="2800" b="1" dirty="0">
              <a:solidFill>
                <a:srgbClr val="EF8463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7370" y="907915"/>
            <a:ext cx="8247771" cy="5324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후원인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회원관리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메일전송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</a:p>
          <a:p>
            <a:pPr marL="285750" indent="-285750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-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후원인 정보 열람 가능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/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-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개인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기업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단체 별 후원 집단을 검색하여 열람 가능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/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-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회원가입 한 후원 인을 검색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285750" indent="-285750"/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-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후원 인을 선택 한 후 메일을 전송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/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-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메일 전송 시 개인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기업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단체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메일 수신 동의에 해당하는 사람들에게 각각 선택해서 전송 가능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	- </a:t>
            </a:r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페이징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출력은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페이지씩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10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개의 게시물 수를 가진다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285750" indent="-285750"/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- </a:t>
            </a:r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이메일은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받을 사람들과 제목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내용만 입력해 전송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285750" indent="-285750"/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-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메일을 받는 사람을 지정하지 않으면 메일전송이 불가능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285750" indent="-285750"/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-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수정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삭제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등록은 따로 불가능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열람만 가능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/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-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회원가입자를 집계할 수 있다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285750" indent="-285750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</a:p>
          <a:p>
            <a:pPr marL="285750" indent="-285750"/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32170" y="1613117"/>
            <a:ext cx="4732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63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11933903" y="0"/>
            <a:ext cx="258097" cy="6858000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0" y="0"/>
            <a:ext cx="258097" cy="6857999"/>
          </a:xfrm>
          <a:prstGeom prst="rect">
            <a:avLst/>
          </a:prstGeom>
          <a:solidFill>
            <a:srgbClr val="F29A7E"/>
          </a:solidFill>
          <a:ln>
            <a:solidFill>
              <a:srgbClr val="EF8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24104" y="249475"/>
            <a:ext cx="2770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rgbClr val="EF8463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관리자 요구사항</a:t>
            </a:r>
            <a:endParaRPr lang="ko-KR" altLang="en-US" sz="2800" b="1" dirty="0">
              <a:solidFill>
                <a:srgbClr val="EF8463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7370" y="907915"/>
            <a:ext cx="6236003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보육원관리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/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-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보육원에 대한 정보 등록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수정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삭제 조회 가능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marL="285750" indent="-285750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-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보육원 사진 클릭 시 해당 보육원 상세 정보 출력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marL="285750" indent="-285750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-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보육원 등록 시 모든 정보를 기입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.(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사진포함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marL="285750" indent="-285750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marL="285750" indent="-285750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-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보육원 사진 등록은 오직 이미지 파일만 첨부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/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-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보육원 사진은 전경사진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주소사진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내부사진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장으로 총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장 모두 첨부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/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-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보육원 열람 페이지 에서는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장씩 출력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285750" indent="-285750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</a:p>
          <a:p>
            <a:pPr marL="285750" indent="-285750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-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전화번호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계좌번호 등 숫자가 들어가는 곳에만 정규 식으로 체크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285750" indent="-285750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marL="285750" indent="-285750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-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정확한 정보 기입을 우선으로 한다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285750" indent="-285750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 </a:t>
            </a:r>
          </a:p>
          <a:p>
            <a:pPr marL="285750" indent="-285750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	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/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/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/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32170" y="1613117"/>
            <a:ext cx="4732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99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11933903" y="0"/>
            <a:ext cx="258097" cy="6858000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0" y="0"/>
            <a:ext cx="258097" cy="6857999"/>
          </a:xfrm>
          <a:prstGeom prst="rect">
            <a:avLst/>
          </a:prstGeom>
          <a:solidFill>
            <a:srgbClr val="F29A7E"/>
          </a:solidFill>
          <a:ln>
            <a:solidFill>
              <a:srgbClr val="EF8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24104" y="249475"/>
            <a:ext cx="2770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rgbClr val="EF8463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관리자 요구사항</a:t>
            </a:r>
            <a:endParaRPr lang="ko-KR" altLang="en-US" sz="2800" b="1" dirty="0">
              <a:solidFill>
                <a:srgbClr val="EF8463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7370" y="907915"/>
            <a:ext cx="226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공지사항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&amp; Q&amp;A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56735" y="2023486"/>
            <a:ext cx="5577168" cy="281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200"/>
              </a:lnSpc>
            </a:pP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Q&amp;A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lnSpc>
                <a:spcPts val="2200"/>
              </a:lnSpc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-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사용자의 게시 글에 수정하는 형태로  답변을 한다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/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- Q&amp;A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는 등록이 불가하며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수정 삭제 조회만 가능하다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285750" indent="-285750"/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- Q&amp;A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는 게시판 에서 클릭 시 상세 정보를 볼 수 있다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285750" indent="-285750"/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-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게시판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페이징은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개씩 출력하고 게시 글은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 씩 출력한다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285750" indent="-285750"/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-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따로 답변 테이블을 두지 않는다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285750" indent="-285750"/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-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조회수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제목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내용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최신 순으로 검색이 가능하다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27370" y="2120275"/>
            <a:ext cx="5577168" cy="281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200"/>
              </a:lnSpc>
            </a:pP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공지사항</a:t>
            </a:r>
            <a:endParaRPr lang="en-US" altLang="ko-KR" sz="14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lnSpc>
                <a:spcPts val="2200"/>
              </a:lnSpc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-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관리자가 공지하기 때문에 답변 사용자는 조회만 가능하다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285750" indent="-285750"/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-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조회수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제목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내용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최신 순으로 검색이 가능하다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285750" indent="-285750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</a:p>
          <a:p>
            <a:pPr marL="285750" indent="-285750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-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게시판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페이징은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개씩 출력하고 게시 글은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 씩 출력한다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285750" indent="-285750"/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-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게시 글 클릭 시 상세보기로 이동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/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-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공지사항 작성 시 모든 항목을 입력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날짜는 현재날짜로 지정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/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-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관리자는 게시 글 등록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수정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삭제가 가능하다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051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11933903" y="0"/>
            <a:ext cx="258097" cy="6858000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0" y="0"/>
            <a:ext cx="258097" cy="6857999"/>
          </a:xfrm>
          <a:prstGeom prst="rect">
            <a:avLst/>
          </a:prstGeom>
          <a:solidFill>
            <a:srgbClr val="F29A7E"/>
          </a:solidFill>
          <a:ln>
            <a:solidFill>
              <a:srgbClr val="EF8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24104" y="249475"/>
            <a:ext cx="2770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rgbClr val="EF8463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관리자 요구사항</a:t>
            </a:r>
            <a:endParaRPr lang="ko-KR" altLang="en-US" sz="2800" b="1" dirty="0">
              <a:solidFill>
                <a:srgbClr val="EF8463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7370" y="907915"/>
            <a:ext cx="443583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후원금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통계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-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후원인 비율을 파이차트로 나타낸다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pPr marL="285750" indent="-285750"/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-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일주일 동안 모인 후원금을 바 차트로 나타낸다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285750" indent="-285750"/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-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총 모금 액을 나타낸다 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/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-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오늘 모인 후원금을 나타낸다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285750" indent="-285750"/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-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이번 달 후원금 내역을 나타낸다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285750" indent="-285750"/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-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후원자 수를 집계할 수 있다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285750" indent="-285750"/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-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회원가입자 수를 집계 할 수 있다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285750" indent="-285750"/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- </a:t>
            </a:r>
            <a:r>
              <a:rPr lang="en-US" altLang="ko-KR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ajax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를 통해 실시간으로 정보를 업데이트한다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285750" indent="-285750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marL="285750" indent="-285750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	</a:t>
            </a:r>
          </a:p>
          <a:p>
            <a:pPr marL="285750" indent="-285750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32170" y="1613117"/>
            <a:ext cx="4732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61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836595" y="-6485"/>
            <a:ext cx="0" cy="836579"/>
          </a:xfrm>
          <a:prstGeom prst="line">
            <a:avLst/>
          </a:prstGeom>
          <a:ln w="57150">
            <a:solidFill>
              <a:srgbClr val="C1CC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312594" y="447472"/>
            <a:ext cx="3048001" cy="389107"/>
          </a:xfrm>
          <a:prstGeom prst="rect">
            <a:avLst/>
          </a:prstGeom>
          <a:solidFill>
            <a:srgbClr val="C1CC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개발일정 및 역할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93505" y="2689933"/>
            <a:ext cx="73267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solidFill>
                  <a:srgbClr val="A5B589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Schedule &amp; Part</a:t>
            </a:r>
            <a:endParaRPr lang="ko-KR" altLang="en-US" sz="8000" dirty="0">
              <a:solidFill>
                <a:srgbClr val="A5B589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2881907" y="4013372"/>
            <a:ext cx="6106818" cy="0"/>
          </a:xfrm>
          <a:prstGeom prst="line">
            <a:avLst/>
          </a:prstGeom>
          <a:ln>
            <a:solidFill>
              <a:srgbClr val="A5B5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1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1160835" y="1770434"/>
            <a:ext cx="836578" cy="836578"/>
          </a:xfrm>
          <a:prstGeom prst="ellipse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373" y="1835062"/>
            <a:ext cx="629502" cy="629502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1160835" y="4428467"/>
            <a:ext cx="836578" cy="836578"/>
          </a:xfrm>
          <a:prstGeom prst="ellipse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373" y="4493095"/>
            <a:ext cx="629502" cy="62950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6267856" y="1770434"/>
            <a:ext cx="836578" cy="836578"/>
          </a:xfrm>
          <a:prstGeom prst="ellipse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394" y="1835062"/>
            <a:ext cx="629502" cy="629502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6267856" y="4428467"/>
            <a:ext cx="836578" cy="836578"/>
          </a:xfrm>
          <a:prstGeom prst="ellipse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394" y="4493095"/>
            <a:ext cx="629502" cy="62950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0" y="-1"/>
            <a:ext cx="12192000" cy="849549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역할분담</a:t>
            </a:r>
            <a:endParaRPr lang="ko-KR" altLang="en-US" sz="28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52702" y="1426500"/>
            <a:ext cx="320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&lt;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관리자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&gt;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관리자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  -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후원인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/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회원 관리  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   -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공지사항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/ Q&amp;A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관리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  -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보육원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/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통계 관리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   -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메일전송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,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엑셀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824103" y="4286378"/>
            <a:ext cx="34532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&lt;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사용자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&gt;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게시판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   -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공지사항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&amp; QNA 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로그인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  -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회원인 로그인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824103" y="1426500"/>
            <a:ext cx="36253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&lt;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사용자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&gt;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소개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   -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보육원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/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회사정보 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   -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투명성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/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후원가이드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마이페이지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   -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개인정보수정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/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후원정보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   -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문의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/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증명서 보기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52702" y="4286378"/>
            <a:ext cx="34274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&lt;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사용자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&gt;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후원하기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   -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개인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/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단체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/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기업별 후원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회원가입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   -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후원인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회원가입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17708" y="1498119"/>
            <a:ext cx="54373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A5B589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승범</a:t>
            </a:r>
            <a:endParaRPr lang="ko-KR" altLang="en-US" sz="1400" dirty="0">
              <a:solidFill>
                <a:srgbClr val="A5B589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18244" y="1497673"/>
            <a:ext cx="54373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A5B589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문표</a:t>
            </a:r>
            <a:endParaRPr lang="ko-KR" altLang="en-US" sz="1400" dirty="0">
              <a:solidFill>
                <a:srgbClr val="A5B589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11223" y="4149605"/>
            <a:ext cx="54373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A5B589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민선</a:t>
            </a:r>
            <a:endParaRPr lang="ko-KR" altLang="en-US" sz="1400" dirty="0">
              <a:solidFill>
                <a:srgbClr val="A5B589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18244" y="4140979"/>
            <a:ext cx="54373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A5B589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미진</a:t>
            </a:r>
            <a:endParaRPr lang="ko-KR" altLang="en-US" sz="1400" dirty="0">
              <a:solidFill>
                <a:srgbClr val="A5B589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4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-1"/>
            <a:ext cx="12192000" cy="849549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개발 일정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– 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팀 전체</a:t>
            </a:r>
            <a:endParaRPr lang="ko-KR" altLang="en-US" sz="28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6" y="1003232"/>
            <a:ext cx="12101208" cy="585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0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-1"/>
            <a:ext cx="12192000" cy="849549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개발 일정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- 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윤민선</a:t>
            </a:r>
            <a:endParaRPr lang="ko-KR" altLang="en-US" sz="28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311285" y="940340"/>
            <a:ext cx="11452200" cy="5428035"/>
            <a:chOff x="311285" y="940340"/>
            <a:chExt cx="11452200" cy="542803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514" y="1033050"/>
              <a:ext cx="11334971" cy="5335325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11285" y="940340"/>
              <a:ext cx="1225685" cy="3177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136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/>
          <p:nvPr/>
        </p:nvSpPr>
        <p:spPr>
          <a:xfrm>
            <a:off x="-1" y="0"/>
            <a:ext cx="3166933" cy="6858000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421500" y="1490506"/>
            <a:ext cx="2470452" cy="338554"/>
          </a:xfrm>
        </p:spPr>
        <p:txBody>
          <a:bodyPr>
            <a:norm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</a:rPr>
              <a:t>PROJECT CONTENTS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2" name="텍스트 개체 틀 2"/>
          <p:cNvSpPr txBox="1">
            <a:spLocks/>
          </p:cNvSpPr>
          <p:nvPr/>
        </p:nvSpPr>
        <p:spPr>
          <a:xfrm>
            <a:off x="4314559" y="803784"/>
            <a:ext cx="1367025" cy="8172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5400" dirty="0" smtClean="0">
                <a:solidFill>
                  <a:srgbClr val="EF8463"/>
                </a:solidFill>
              </a:rPr>
              <a:t>01</a:t>
            </a:r>
            <a:endParaRPr lang="ko-KR" altLang="en-US" sz="5400" dirty="0">
              <a:solidFill>
                <a:srgbClr val="EF8463"/>
              </a:solidFill>
            </a:endParaRPr>
          </a:p>
        </p:txBody>
      </p:sp>
      <p:sp>
        <p:nvSpPr>
          <p:cNvPr id="33" name="텍스트 개체 틀 3"/>
          <p:cNvSpPr txBox="1">
            <a:spLocks/>
          </p:cNvSpPr>
          <p:nvPr/>
        </p:nvSpPr>
        <p:spPr>
          <a:xfrm>
            <a:off x="8914405" y="792061"/>
            <a:ext cx="1367025" cy="8172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5400" dirty="0" smtClean="0">
                <a:solidFill>
                  <a:srgbClr val="EF8463"/>
                </a:solidFill>
              </a:rPr>
              <a:t>03</a:t>
            </a:r>
            <a:endParaRPr lang="ko-KR" altLang="en-US" sz="5400" dirty="0">
              <a:solidFill>
                <a:srgbClr val="EF8463"/>
              </a:solidFill>
            </a:endParaRPr>
          </a:p>
        </p:txBody>
      </p:sp>
      <p:sp>
        <p:nvSpPr>
          <p:cNvPr id="34" name="텍스트 개체 틀 4"/>
          <p:cNvSpPr txBox="1">
            <a:spLocks/>
          </p:cNvSpPr>
          <p:nvPr/>
        </p:nvSpPr>
        <p:spPr>
          <a:xfrm>
            <a:off x="4266661" y="3734263"/>
            <a:ext cx="1367025" cy="8172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5400" dirty="0" smtClean="0">
                <a:solidFill>
                  <a:srgbClr val="EF8463"/>
                </a:solidFill>
              </a:rPr>
              <a:t>04</a:t>
            </a:r>
            <a:endParaRPr lang="ko-KR" altLang="en-US" sz="5400" dirty="0">
              <a:solidFill>
                <a:srgbClr val="EF8463"/>
              </a:solidFill>
            </a:endParaRPr>
          </a:p>
        </p:txBody>
      </p:sp>
      <p:sp>
        <p:nvSpPr>
          <p:cNvPr id="35" name="텍스트 개체 틀 5"/>
          <p:cNvSpPr txBox="1">
            <a:spLocks/>
          </p:cNvSpPr>
          <p:nvPr/>
        </p:nvSpPr>
        <p:spPr>
          <a:xfrm>
            <a:off x="6708266" y="780338"/>
            <a:ext cx="1367025" cy="8172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5400" dirty="0" smtClean="0">
                <a:solidFill>
                  <a:srgbClr val="EF8463"/>
                </a:solidFill>
              </a:rPr>
              <a:t>02</a:t>
            </a:r>
            <a:endParaRPr lang="ko-KR" altLang="en-US" sz="5400" dirty="0">
              <a:solidFill>
                <a:srgbClr val="EF8463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4241512" y="1761338"/>
            <a:ext cx="1821600" cy="68400"/>
          </a:xfrm>
          <a:prstGeom prst="roundRect">
            <a:avLst>
              <a:gd name="adj" fmla="val 50000"/>
            </a:avLst>
          </a:prstGeom>
          <a:solidFill>
            <a:srgbClr val="EF8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EF8463"/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6586125" y="1761338"/>
            <a:ext cx="1821600" cy="68400"/>
          </a:xfrm>
          <a:prstGeom prst="roundRect">
            <a:avLst>
              <a:gd name="adj" fmla="val 50000"/>
            </a:avLst>
          </a:prstGeom>
          <a:solidFill>
            <a:srgbClr val="EF8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EF8463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8907293" y="1749615"/>
            <a:ext cx="1821600" cy="68400"/>
          </a:xfrm>
          <a:prstGeom prst="roundRect">
            <a:avLst>
              <a:gd name="adj" fmla="val 50000"/>
            </a:avLst>
          </a:prstGeom>
          <a:solidFill>
            <a:srgbClr val="EF8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EF8463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4187010" y="4715263"/>
            <a:ext cx="1821600" cy="68400"/>
          </a:xfrm>
          <a:prstGeom prst="roundRect">
            <a:avLst>
              <a:gd name="adj" fmla="val 50000"/>
            </a:avLst>
          </a:prstGeom>
          <a:solidFill>
            <a:srgbClr val="EF8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EF8463"/>
              </a:solidFill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506756" y="1419468"/>
            <a:ext cx="215427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텍스트 개체 틀 4"/>
          <p:cNvSpPr txBox="1">
            <a:spLocks/>
          </p:cNvSpPr>
          <p:nvPr/>
        </p:nvSpPr>
        <p:spPr>
          <a:xfrm>
            <a:off x="6681614" y="3734262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400" b="1" dirty="0" smtClean="0">
                <a:solidFill>
                  <a:srgbClr val="EF8463"/>
                </a:solidFill>
              </a:rPr>
              <a:t>05</a:t>
            </a:r>
            <a:endParaRPr lang="ko-KR" altLang="en-US" sz="5400" b="1" dirty="0">
              <a:solidFill>
                <a:srgbClr val="EF8463"/>
              </a:solidFill>
            </a:endParaRPr>
          </a:p>
        </p:txBody>
      </p:sp>
      <p:sp>
        <p:nvSpPr>
          <p:cNvPr id="50" name="텍스트 개체 틀 9"/>
          <p:cNvSpPr txBox="1">
            <a:spLocks/>
          </p:cNvSpPr>
          <p:nvPr/>
        </p:nvSpPr>
        <p:spPr>
          <a:xfrm>
            <a:off x="6589520" y="4945856"/>
            <a:ext cx="1725020" cy="33855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구조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1" name="텍스트 개체 틀 13"/>
          <p:cNvSpPr txBox="1">
            <a:spLocks/>
          </p:cNvSpPr>
          <p:nvPr/>
        </p:nvSpPr>
        <p:spPr>
          <a:xfrm>
            <a:off x="6590938" y="5284410"/>
            <a:ext cx="1707452" cy="828751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200" kern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MVC 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구조</a:t>
            </a:r>
            <a:endParaRPr lang="en-US" altLang="ko-KR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UML(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UML(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리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자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6601963" y="4715262"/>
            <a:ext cx="1821600" cy="68400"/>
          </a:xfrm>
          <a:prstGeom prst="roundRect">
            <a:avLst>
              <a:gd name="adj" fmla="val 50000"/>
            </a:avLst>
          </a:prstGeom>
          <a:solidFill>
            <a:srgbClr val="EF8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EF8463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8914406" y="3734535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400" b="1" dirty="0" smtClean="0">
                <a:solidFill>
                  <a:srgbClr val="EF8463"/>
                </a:solidFill>
              </a:rPr>
              <a:t>06</a:t>
            </a:r>
            <a:endParaRPr lang="ko-KR" altLang="en-US" sz="5400" b="1" dirty="0">
              <a:solidFill>
                <a:srgbClr val="EF8463"/>
              </a:solidFill>
            </a:endParaRPr>
          </a:p>
        </p:txBody>
      </p:sp>
      <p:sp>
        <p:nvSpPr>
          <p:cNvPr id="54" name="텍스트 개체 틀 5"/>
          <p:cNvSpPr txBox="1">
            <a:spLocks/>
          </p:cNvSpPr>
          <p:nvPr/>
        </p:nvSpPr>
        <p:spPr>
          <a:xfrm>
            <a:off x="6708267" y="3746258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400" dirty="0"/>
          </a:p>
        </p:txBody>
      </p:sp>
      <p:sp>
        <p:nvSpPr>
          <p:cNvPr id="55" name="텍스트 개체 틀 8"/>
          <p:cNvSpPr txBox="1">
            <a:spLocks/>
          </p:cNvSpPr>
          <p:nvPr/>
        </p:nvSpPr>
        <p:spPr>
          <a:xfrm>
            <a:off x="8907294" y="4945856"/>
            <a:ext cx="1925629" cy="31190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UI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후기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6" name="텍스트 개체 틀 12"/>
          <p:cNvSpPr txBox="1">
            <a:spLocks/>
          </p:cNvSpPr>
          <p:nvPr/>
        </p:nvSpPr>
        <p:spPr>
          <a:xfrm>
            <a:off x="8907294" y="5280630"/>
            <a:ext cx="1609554" cy="828751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200" kern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UI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</a:t>
            </a:r>
            <a:endParaRPr lang="en-US" altLang="ko-KR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후기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8907294" y="4715535"/>
            <a:ext cx="1821600" cy="68400"/>
          </a:xfrm>
          <a:prstGeom prst="roundRect">
            <a:avLst>
              <a:gd name="adj" fmla="val 50000"/>
            </a:avLst>
          </a:prstGeom>
          <a:solidFill>
            <a:srgbClr val="EF8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EF8463"/>
              </a:solidFill>
            </a:endParaRPr>
          </a:p>
        </p:txBody>
      </p:sp>
      <p:sp>
        <p:nvSpPr>
          <p:cNvPr id="62" name="텍스트 개체 틀 9"/>
          <p:cNvSpPr txBox="1">
            <a:spLocks/>
          </p:cNvSpPr>
          <p:nvPr/>
        </p:nvSpPr>
        <p:spPr>
          <a:xfrm>
            <a:off x="6601964" y="1980859"/>
            <a:ext cx="1979293" cy="33855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일정 및 개발 환경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3" name="텍스트 개체 틀 13"/>
          <p:cNvSpPr txBox="1">
            <a:spLocks/>
          </p:cNvSpPr>
          <p:nvPr/>
        </p:nvSpPr>
        <p:spPr>
          <a:xfrm>
            <a:off x="6603383" y="2319413"/>
            <a:ext cx="1977874" cy="828751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200" kern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역할분담</a:t>
            </a:r>
            <a:endParaRPr lang="en-US" altLang="ko-KR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 일정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팀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개인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개발환경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4" name="텍스트 개체 틀 9"/>
          <p:cNvSpPr txBox="1">
            <a:spLocks/>
          </p:cNvSpPr>
          <p:nvPr/>
        </p:nvSpPr>
        <p:spPr>
          <a:xfrm>
            <a:off x="4154062" y="1986077"/>
            <a:ext cx="2261486" cy="33855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개발목적 및 요구사항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5" name="텍스트 개체 틀 13"/>
          <p:cNvSpPr txBox="1">
            <a:spLocks/>
          </p:cNvSpPr>
          <p:nvPr/>
        </p:nvSpPr>
        <p:spPr>
          <a:xfrm>
            <a:off x="4155481" y="2324631"/>
            <a:ext cx="1977874" cy="828751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200" kern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개발목적</a:t>
            </a:r>
            <a:endParaRPr lang="en-US" altLang="ko-KR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사용자 요구사항</a:t>
            </a:r>
            <a:endParaRPr lang="en-US" altLang="ko-KR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 요구사항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6" name="텍스트 개체 틀 8"/>
          <p:cNvSpPr txBox="1">
            <a:spLocks/>
          </p:cNvSpPr>
          <p:nvPr/>
        </p:nvSpPr>
        <p:spPr>
          <a:xfrm>
            <a:off x="8914405" y="1985523"/>
            <a:ext cx="2117389" cy="31190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UseCaseDiagram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7" name="텍스트 개체 틀 12"/>
          <p:cNvSpPr txBox="1">
            <a:spLocks/>
          </p:cNvSpPr>
          <p:nvPr/>
        </p:nvSpPr>
        <p:spPr>
          <a:xfrm>
            <a:off x="8914405" y="2320297"/>
            <a:ext cx="2921176" cy="828751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200" kern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UseCaseDiagram(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UseCaseDiagram(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8" name="텍스트 개체 틀 8"/>
          <p:cNvSpPr txBox="1">
            <a:spLocks/>
          </p:cNvSpPr>
          <p:nvPr/>
        </p:nvSpPr>
        <p:spPr>
          <a:xfrm>
            <a:off x="4154062" y="4945856"/>
            <a:ext cx="2117389" cy="31190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DB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구조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9" name="텍스트 개체 틀 12"/>
          <p:cNvSpPr txBox="1">
            <a:spLocks/>
          </p:cNvSpPr>
          <p:nvPr/>
        </p:nvSpPr>
        <p:spPr>
          <a:xfrm>
            <a:off x="4154062" y="5280630"/>
            <a:ext cx="2921176" cy="828751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200" kern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개체관계도</a:t>
            </a:r>
            <a:endParaRPr lang="en-US" altLang="ko-KR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논리적 모델링</a:t>
            </a:r>
            <a:endParaRPr lang="en-US" altLang="ko-KR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물리적 모델링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70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-1"/>
            <a:ext cx="12192000" cy="849549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개발 일정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- 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홍문표</a:t>
            </a:r>
            <a:endParaRPr lang="ko-KR" altLang="en-US" sz="28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57" y="1152939"/>
            <a:ext cx="11988525" cy="524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30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-1"/>
            <a:ext cx="12192000" cy="849549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개발 일정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- 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한승범</a:t>
            </a:r>
            <a:endParaRPr lang="ko-KR" altLang="en-US" sz="28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84307" y="1196494"/>
            <a:ext cx="12042843" cy="5314554"/>
            <a:chOff x="0" y="1157582"/>
            <a:chExt cx="12192000" cy="533228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198110"/>
              <a:ext cx="12192000" cy="5291761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51881" y="1157582"/>
              <a:ext cx="1225685" cy="259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597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-1"/>
            <a:ext cx="12192000" cy="849549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개발 일정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- 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김미진</a:t>
            </a:r>
            <a:endParaRPr lang="ko-KR" altLang="en-US" sz="28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0" y="1178215"/>
            <a:ext cx="12192000" cy="5409485"/>
            <a:chOff x="0" y="1178215"/>
            <a:chExt cx="12192000" cy="5409485"/>
          </a:xfrm>
        </p:grpSpPr>
        <p:grpSp>
          <p:nvGrpSpPr>
            <p:cNvPr id="3" name="그룹 2"/>
            <p:cNvGrpSpPr/>
            <p:nvPr/>
          </p:nvGrpSpPr>
          <p:grpSpPr>
            <a:xfrm>
              <a:off x="0" y="1178215"/>
              <a:ext cx="12192000" cy="5409485"/>
              <a:chOff x="0" y="1178215"/>
              <a:chExt cx="12192000" cy="5409485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1178215"/>
                <a:ext cx="12192000" cy="5409485"/>
              </a:xfrm>
              <a:prstGeom prst="rect">
                <a:avLst/>
              </a:prstGeom>
            </p:spPr>
          </p:pic>
          <p:sp>
            <p:nvSpPr>
              <p:cNvPr id="5" name="직사각형 4"/>
              <p:cNvSpPr/>
              <p:nvPr/>
            </p:nvSpPr>
            <p:spPr>
              <a:xfrm>
                <a:off x="123217" y="1178215"/>
                <a:ext cx="1225685" cy="3177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34237" y="2097223"/>
              <a:ext cx="312095" cy="13932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71470" y="5623398"/>
              <a:ext cx="174862" cy="1353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350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836595" y="-6485"/>
            <a:ext cx="0" cy="836579"/>
          </a:xfrm>
          <a:prstGeom prst="line">
            <a:avLst/>
          </a:prstGeom>
          <a:ln w="57150">
            <a:solidFill>
              <a:srgbClr val="C1CC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312594" y="447472"/>
            <a:ext cx="3048001" cy="389107"/>
          </a:xfrm>
          <a:prstGeom prst="rect">
            <a:avLst/>
          </a:prstGeom>
          <a:solidFill>
            <a:srgbClr val="C1CC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UseCaseDiagram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76371" y="2689933"/>
            <a:ext cx="7749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solidFill>
                  <a:srgbClr val="A5B589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UseCaseDiagram</a:t>
            </a:r>
            <a:endParaRPr lang="ko-KR" altLang="en-US" sz="8000" dirty="0">
              <a:solidFill>
                <a:srgbClr val="A5B589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408119" y="4013372"/>
            <a:ext cx="5899783" cy="0"/>
          </a:xfrm>
          <a:prstGeom prst="line">
            <a:avLst/>
          </a:prstGeom>
          <a:ln>
            <a:solidFill>
              <a:srgbClr val="A5B5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61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-1"/>
            <a:ext cx="12192000" cy="849549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UseCaseDiagram</a:t>
            </a:r>
            <a:endParaRPr lang="ko-KR" altLang="en-US" sz="28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0391" y="1063557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92A56F"/>
                </a:solidFill>
              </a:rPr>
              <a:t>관리자</a:t>
            </a:r>
            <a:endParaRPr lang="ko-KR" altLang="en-US" dirty="0">
              <a:solidFill>
                <a:srgbClr val="92A56F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59" y="1432890"/>
            <a:ext cx="10285299" cy="498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52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-1"/>
            <a:ext cx="12192000" cy="849549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UseCaseDiagram</a:t>
            </a:r>
            <a:endParaRPr lang="ko-KR" altLang="en-US" sz="28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0391" y="1063557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92A56F"/>
                </a:solidFill>
              </a:rPr>
              <a:t>회원</a:t>
            </a:r>
            <a:endParaRPr lang="en-US" altLang="ko-KR" dirty="0" smtClean="0">
              <a:solidFill>
                <a:srgbClr val="92A56F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086" y="1432889"/>
            <a:ext cx="6495369" cy="498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4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-1"/>
            <a:ext cx="12192000" cy="849549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UseCaseDiagram</a:t>
            </a:r>
            <a:endParaRPr lang="ko-KR" altLang="en-US" sz="28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0391" y="1063557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92A56F"/>
                </a:solidFill>
              </a:rPr>
              <a:t>후</a:t>
            </a:r>
            <a:r>
              <a:rPr lang="ko-KR" altLang="en-US" dirty="0" smtClean="0">
                <a:solidFill>
                  <a:srgbClr val="92A56F"/>
                </a:solidFill>
              </a:rPr>
              <a:t>원</a:t>
            </a:r>
            <a:endParaRPr lang="en-US" altLang="ko-KR" dirty="0" smtClean="0">
              <a:solidFill>
                <a:srgbClr val="92A56F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068" y="1706779"/>
            <a:ext cx="8359864" cy="418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3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-1"/>
            <a:ext cx="12192000" cy="849549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UseCaseDiagram</a:t>
            </a:r>
            <a:endParaRPr lang="ko-KR" altLang="en-US" sz="28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0391" y="1063557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92A56F"/>
                </a:solidFill>
              </a:rPr>
              <a:t>비후원인</a:t>
            </a:r>
            <a:endParaRPr lang="en-US" altLang="ko-KR" dirty="0" smtClean="0">
              <a:solidFill>
                <a:srgbClr val="92A56F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791" y="1646898"/>
            <a:ext cx="8268417" cy="44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3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836595" y="-6485"/>
            <a:ext cx="0" cy="836579"/>
          </a:xfrm>
          <a:prstGeom prst="line">
            <a:avLst/>
          </a:prstGeom>
          <a:ln w="57150">
            <a:solidFill>
              <a:srgbClr val="C1CC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312594" y="447472"/>
            <a:ext cx="3048001" cy="389107"/>
          </a:xfrm>
          <a:prstGeom prst="rect">
            <a:avLst/>
          </a:prstGeom>
          <a:solidFill>
            <a:srgbClr val="C1CC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DB</a:t>
            </a:r>
            <a:r>
              <a:rPr lang="ko-KR" altLang="en-US" dirty="0" smtClean="0"/>
              <a:t> 구조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28367" y="2689933"/>
            <a:ext cx="54570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solidFill>
                  <a:srgbClr val="A5B589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DB Structure</a:t>
            </a:r>
            <a:endParaRPr lang="ko-KR" altLang="en-US" sz="8000" dirty="0">
              <a:solidFill>
                <a:srgbClr val="A5B589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029221" y="4013372"/>
            <a:ext cx="3855323" cy="0"/>
          </a:xfrm>
          <a:prstGeom prst="line">
            <a:avLst/>
          </a:prstGeom>
          <a:ln>
            <a:solidFill>
              <a:srgbClr val="A5B5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79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-1"/>
            <a:ext cx="12192000" cy="849549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개체관계도</a:t>
            </a:r>
            <a:endParaRPr lang="ko-KR" altLang="en-US" sz="28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700391" y="1317760"/>
            <a:ext cx="10655030" cy="5062222"/>
            <a:chOff x="700391" y="1317760"/>
            <a:chExt cx="10655030" cy="5062222"/>
          </a:xfrm>
        </p:grpSpPr>
        <p:graphicFrame>
          <p:nvGraphicFramePr>
            <p:cNvPr id="4" name="개체 3">
              <a:hlinkClick r:id="" action="ppaction://ole?verb=0"/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11506112"/>
                </p:ext>
              </p:extLst>
            </p:nvPr>
          </p:nvGraphicFramePr>
          <p:xfrm>
            <a:off x="700391" y="1317760"/>
            <a:ext cx="10655030" cy="50622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1" name="Presentation" r:id="rId5" imgW="6094535" imgH="3427323" progId="PowerPoint.Show.12">
                    <p:embed/>
                  </p:oleObj>
                </mc:Choice>
                <mc:Fallback>
                  <p:oleObj name="Presentation" r:id="rId5" imgW="6094535" imgH="3427323" progId="PowerPoint.Show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00391" y="1317760"/>
                          <a:ext cx="10655030" cy="506222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TextBox 1"/>
            <p:cNvSpPr txBox="1"/>
            <p:nvPr/>
          </p:nvSpPr>
          <p:spPr>
            <a:xfrm>
              <a:off x="3571335" y="3545457"/>
              <a:ext cx="25199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/>
                <a:t>n</a:t>
              </a:r>
              <a:endParaRPr lang="ko-KR" altLang="en-US" sz="9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46762" y="3232031"/>
              <a:ext cx="248786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/>
                <a:t>1</a:t>
              </a:r>
              <a:endParaRPr lang="ko-KR" alt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3135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836595" y="-6485"/>
            <a:ext cx="0" cy="836579"/>
          </a:xfrm>
          <a:prstGeom prst="line">
            <a:avLst/>
          </a:prstGeom>
          <a:ln w="57150">
            <a:solidFill>
              <a:srgbClr val="C1CC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312594" y="447472"/>
            <a:ext cx="3048001" cy="389107"/>
          </a:xfrm>
          <a:prstGeom prst="rect">
            <a:avLst/>
          </a:prstGeom>
          <a:solidFill>
            <a:srgbClr val="C1CC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통합개발환경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92678" y="2821418"/>
            <a:ext cx="15395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solidFill>
                  <a:srgbClr val="A5B589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IDE</a:t>
            </a:r>
            <a:endParaRPr lang="ko-KR" altLang="en-US" sz="8000" dirty="0">
              <a:solidFill>
                <a:srgbClr val="A5B589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164314" y="3996118"/>
            <a:ext cx="3196281" cy="0"/>
          </a:xfrm>
          <a:prstGeom prst="line">
            <a:avLst/>
          </a:prstGeom>
          <a:ln>
            <a:solidFill>
              <a:srgbClr val="A5B5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770451" y="4034560"/>
            <a:ext cx="4132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A5B589"/>
                </a:solidFill>
              </a:rPr>
              <a:t>Integrated Development Environment</a:t>
            </a:r>
            <a:endParaRPr lang="ko-KR" altLang="en-US" dirty="0">
              <a:solidFill>
                <a:srgbClr val="A5B5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5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-1"/>
            <a:ext cx="12192000" cy="849549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논리적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( logical )</a:t>
            </a:r>
            <a:endParaRPr lang="ko-KR" altLang="en-US" sz="28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800" y="1358172"/>
            <a:ext cx="6508044" cy="49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-1"/>
            <a:ext cx="12192000" cy="849549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ko-KR" altLang="en-US" sz="2800" b="1" dirty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물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리적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( physical )</a:t>
            </a:r>
            <a:endParaRPr lang="ko-KR" altLang="en-US" sz="28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531" y="1445885"/>
            <a:ext cx="7132938" cy="49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39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836595" y="-6485"/>
            <a:ext cx="0" cy="836579"/>
          </a:xfrm>
          <a:prstGeom prst="line">
            <a:avLst/>
          </a:prstGeom>
          <a:ln w="57150">
            <a:solidFill>
              <a:srgbClr val="C1CC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312594" y="447472"/>
            <a:ext cx="3048001" cy="389107"/>
          </a:xfrm>
          <a:prstGeom prst="rect">
            <a:avLst/>
          </a:prstGeom>
          <a:solidFill>
            <a:srgbClr val="C1CC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프로그램 구조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832292" y="2692612"/>
            <a:ext cx="80556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solidFill>
                  <a:srgbClr val="A5B589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Program Structure</a:t>
            </a:r>
            <a:endParaRPr lang="ko-KR" altLang="en-US" sz="8000" dirty="0">
              <a:solidFill>
                <a:srgbClr val="A5B589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2226300" y="4013372"/>
            <a:ext cx="6986711" cy="0"/>
          </a:xfrm>
          <a:prstGeom prst="line">
            <a:avLst/>
          </a:prstGeom>
          <a:ln>
            <a:solidFill>
              <a:srgbClr val="A5B5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21517" y="408631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A5B589"/>
                </a:solidFill>
              </a:rPr>
              <a:t>사용자</a:t>
            </a:r>
            <a:endParaRPr lang="ko-KR" altLang="en-US" dirty="0">
              <a:solidFill>
                <a:srgbClr val="A5B5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7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-1"/>
            <a:ext cx="12192000" cy="849549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프로그램 구조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– MVC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구조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(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사용자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)</a:t>
            </a:r>
            <a:endParaRPr lang="ko-KR" altLang="en-US" sz="28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880673" y="1091320"/>
            <a:ext cx="2298868" cy="5366959"/>
            <a:chOff x="632400" y="1091320"/>
            <a:chExt cx="2298868" cy="536695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2400" y="1091320"/>
              <a:ext cx="2298868" cy="3711581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5"/>
            <a:srcRect t="998" r="114" b="59203"/>
            <a:stretch/>
          </p:blipFill>
          <p:spPr>
            <a:xfrm>
              <a:off x="733319" y="4802901"/>
              <a:ext cx="2057447" cy="1655378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9039" y="1219538"/>
            <a:ext cx="2057447" cy="415458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658" y="1219538"/>
            <a:ext cx="2294336" cy="426678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/>
          <a:srcRect l="1" r="86" b="74418"/>
          <a:stretch/>
        </p:blipFill>
        <p:spPr>
          <a:xfrm>
            <a:off x="2994709" y="5354555"/>
            <a:ext cx="2344373" cy="11163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2658" y="5486319"/>
            <a:ext cx="2263376" cy="79724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3166" y="1219538"/>
            <a:ext cx="2346178" cy="224236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9"/>
          <a:srcRect l="-1" r="-1900" b="48782"/>
          <a:stretch/>
        </p:blipFill>
        <p:spPr>
          <a:xfrm>
            <a:off x="7583166" y="3831892"/>
            <a:ext cx="2125758" cy="243651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9"/>
          <a:srcRect l="-1" t="51522" r="-5901"/>
          <a:stretch/>
        </p:blipFill>
        <p:spPr>
          <a:xfrm>
            <a:off x="9240202" y="1219538"/>
            <a:ext cx="2209253" cy="230620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0202" y="3476498"/>
            <a:ext cx="2085992" cy="338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6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-1"/>
            <a:ext cx="12192000" cy="849549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UML Class Diagram [ 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사용자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- 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회원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]</a:t>
            </a:r>
            <a:endParaRPr lang="ko-KR" altLang="en-US" sz="28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189" y="901424"/>
            <a:ext cx="5435622" cy="583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2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-1"/>
            <a:ext cx="12192000" cy="849549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UML Class Diagram [ 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사용자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– Q&amp;A ]</a:t>
            </a:r>
            <a:endParaRPr lang="ko-KR" altLang="en-US" sz="28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262" y="901424"/>
            <a:ext cx="7501475" cy="584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72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-1"/>
            <a:ext cx="12192000" cy="849549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UML Class Diagram [ 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사용자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- 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결제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]</a:t>
            </a:r>
            <a:endParaRPr lang="ko-KR" altLang="en-US" sz="28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715" y="901424"/>
            <a:ext cx="4866570" cy="587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3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-1"/>
            <a:ext cx="12192000" cy="849549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UML Class Diagram [ 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사용자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- 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공지사항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]</a:t>
            </a:r>
            <a:endParaRPr lang="ko-KR" altLang="en-US" sz="28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383" y="946820"/>
            <a:ext cx="6589234" cy="581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14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-1"/>
            <a:ext cx="12192000" cy="849549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UML Class Diagram [ 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사용자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– 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개인정보수정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/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후원정보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/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증명서보기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]</a:t>
            </a:r>
            <a:endParaRPr lang="ko-KR" altLang="en-US" sz="28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788" y="972760"/>
            <a:ext cx="6088536" cy="577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72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-1"/>
            <a:ext cx="12192000" cy="849549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UML Class Diagram [ 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사용자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– 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보육원소개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]</a:t>
            </a:r>
            <a:endParaRPr lang="ko-KR" altLang="en-US" sz="28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222" y="901424"/>
            <a:ext cx="5885555" cy="583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5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/>
          <p:nvPr/>
        </p:nvSpPr>
        <p:spPr>
          <a:xfrm>
            <a:off x="-1" y="0"/>
            <a:ext cx="3166933" cy="6858000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102317" y="1649413"/>
            <a:ext cx="5906293" cy="338554"/>
          </a:xfrm>
        </p:spPr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en-US" altLang="ko-KR" sz="1800" dirty="0" smtClean="0">
                <a:solidFill>
                  <a:schemeClr val="bg1"/>
                </a:solidFill>
              </a:rPr>
              <a:t>DEVELOPMENT ENVIRONMENT</a:t>
            </a:r>
            <a:r>
              <a:rPr lang="en-US" altLang="ko-KR" sz="1800" dirty="0">
                <a:solidFill>
                  <a:schemeClr val="bg1"/>
                </a:solidFill>
              </a:rPr>
              <a:t/>
            </a:r>
            <a:br>
              <a:rPr lang="en-US" altLang="ko-KR" sz="1800" dirty="0">
                <a:solidFill>
                  <a:schemeClr val="bg1"/>
                </a:solidFill>
              </a:rPr>
            </a:b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2" name="텍스트 개체 틀 2"/>
          <p:cNvSpPr txBox="1">
            <a:spLocks/>
          </p:cNvSpPr>
          <p:nvPr/>
        </p:nvSpPr>
        <p:spPr>
          <a:xfrm>
            <a:off x="3871174" y="792007"/>
            <a:ext cx="1367025" cy="8172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rgbClr val="EF8463"/>
                </a:solidFill>
              </a:rPr>
              <a:t>개발</a:t>
            </a:r>
            <a:r>
              <a:rPr lang="en-US" altLang="ko-KR" sz="2400" dirty="0" smtClean="0">
                <a:solidFill>
                  <a:srgbClr val="EF8463"/>
                </a:solidFill>
              </a:rPr>
              <a:t>OS</a:t>
            </a:r>
            <a:endParaRPr lang="ko-KR" altLang="en-US" sz="2400" dirty="0">
              <a:solidFill>
                <a:srgbClr val="EF8463"/>
              </a:solidFill>
            </a:endParaRPr>
          </a:p>
        </p:txBody>
      </p:sp>
      <p:sp>
        <p:nvSpPr>
          <p:cNvPr id="35" name="텍스트 개체 틀 5"/>
          <p:cNvSpPr txBox="1">
            <a:spLocks/>
          </p:cNvSpPr>
          <p:nvPr/>
        </p:nvSpPr>
        <p:spPr>
          <a:xfrm>
            <a:off x="5581314" y="773506"/>
            <a:ext cx="2320109" cy="8172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 smtClean="0">
                <a:solidFill>
                  <a:srgbClr val="EF8463"/>
                </a:solidFill>
              </a:rPr>
              <a:t>DB, Web</a:t>
            </a:r>
            <a:r>
              <a:rPr lang="ko-KR" altLang="en-US" sz="2400" dirty="0" smtClean="0">
                <a:solidFill>
                  <a:srgbClr val="EF8463"/>
                </a:solidFill>
              </a:rPr>
              <a:t> 서버</a:t>
            </a:r>
            <a:endParaRPr lang="ko-KR" altLang="en-US" sz="2400" dirty="0">
              <a:solidFill>
                <a:srgbClr val="EF8463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645508" y="1281440"/>
            <a:ext cx="1821600" cy="68400"/>
          </a:xfrm>
          <a:prstGeom prst="roundRect">
            <a:avLst>
              <a:gd name="adj" fmla="val 50000"/>
            </a:avLst>
          </a:prstGeom>
          <a:solidFill>
            <a:srgbClr val="EF8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>
              <a:solidFill>
                <a:srgbClr val="EF8463"/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5698804" y="1274119"/>
            <a:ext cx="1821600" cy="68400"/>
          </a:xfrm>
          <a:prstGeom prst="roundRect">
            <a:avLst>
              <a:gd name="adj" fmla="val 50000"/>
            </a:avLst>
          </a:prstGeom>
          <a:solidFill>
            <a:srgbClr val="EF8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>
              <a:solidFill>
                <a:srgbClr val="EF8463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3706933" y="3288540"/>
            <a:ext cx="1821600" cy="68400"/>
          </a:xfrm>
          <a:prstGeom prst="roundRect">
            <a:avLst>
              <a:gd name="adj" fmla="val 50000"/>
            </a:avLst>
          </a:prstGeom>
          <a:solidFill>
            <a:srgbClr val="EF8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>
              <a:solidFill>
                <a:srgbClr val="EF8463"/>
              </a:solidFill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506756" y="1419468"/>
            <a:ext cx="215427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텍스트 개체 틀 4"/>
          <p:cNvSpPr txBox="1">
            <a:spLocks/>
          </p:cNvSpPr>
          <p:nvPr/>
        </p:nvSpPr>
        <p:spPr>
          <a:xfrm>
            <a:off x="6035742" y="2522601"/>
            <a:ext cx="1650312" cy="81720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 smtClean="0">
                <a:solidFill>
                  <a:srgbClr val="EF8463"/>
                </a:solidFill>
              </a:rPr>
              <a:t>개발언어</a:t>
            </a:r>
            <a:endParaRPr lang="ko-KR" altLang="en-US" sz="2400" b="1" dirty="0">
              <a:solidFill>
                <a:srgbClr val="EF8463"/>
              </a:solidFill>
            </a:endParaRPr>
          </a:p>
        </p:txBody>
      </p:sp>
      <p:sp>
        <p:nvSpPr>
          <p:cNvPr id="51" name="텍스트 개체 틀 13"/>
          <p:cNvSpPr txBox="1">
            <a:spLocks/>
          </p:cNvSpPr>
          <p:nvPr/>
        </p:nvSpPr>
        <p:spPr>
          <a:xfrm>
            <a:off x="5822770" y="3582829"/>
            <a:ext cx="1707452" cy="828751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200" kern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9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JAVA 8 , xml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9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HTML 5 , JSP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9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CSS 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9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JQuery , JavaScript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5830569" y="3281218"/>
            <a:ext cx="1821600" cy="68400"/>
          </a:xfrm>
          <a:prstGeom prst="roundRect">
            <a:avLst>
              <a:gd name="adj" fmla="val 50000"/>
            </a:avLst>
          </a:prstGeom>
          <a:solidFill>
            <a:srgbClr val="EF8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>
              <a:solidFill>
                <a:srgbClr val="EF8463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7987358" y="2537856"/>
            <a:ext cx="1837561" cy="81720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 smtClean="0">
                <a:solidFill>
                  <a:srgbClr val="EF8463"/>
                </a:solidFill>
              </a:rPr>
              <a:t>Build &amp; </a:t>
            </a:r>
            <a:r>
              <a:rPr lang="en-US" altLang="ko-KR" sz="2400" b="1" dirty="0" err="1" smtClean="0">
                <a:solidFill>
                  <a:srgbClr val="EF8463"/>
                </a:solidFill>
              </a:rPr>
              <a:t>Git</a:t>
            </a:r>
            <a:endParaRPr lang="ko-KR" altLang="en-US" sz="2400" b="1" dirty="0">
              <a:solidFill>
                <a:srgbClr val="EF8463"/>
              </a:solidFill>
            </a:endParaRPr>
          </a:p>
        </p:txBody>
      </p:sp>
      <p:sp>
        <p:nvSpPr>
          <p:cNvPr id="56" name="텍스트 개체 틀 12"/>
          <p:cNvSpPr txBox="1">
            <a:spLocks/>
          </p:cNvSpPr>
          <p:nvPr/>
        </p:nvSpPr>
        <p:spPr>
          <a:xfrm>
            <a:off x="7946968" y="3592293"/>
            <a:ext cx="1760515" cy="828751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200" kern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9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maven 2.9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9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en-US" altLang="ko-KR" sz="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GitHub</a:t>
            </a:r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2.15.1.2 (</a:t>
            </a:r>
            <a:r>
              <a:rPr lang="en-US" altLang="ko-KR" sz="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SourceTree</a:t>
            </a:r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2.3.5.0)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7946969" y="3285271"/>
            <a:ext cx="1821600" cy="68400"/>
          </a:xfrm>
          <a:prstGeom prst="roundRect">
            <a:avLst>
              <a:gd name="adj" fmla="val 50000"/>
            </a:avLst>
          </a:prstGeom>
          <a:solidFill>
            <a:srgbClr val="EF8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>
              <a:solidFill>
                <a:srgbClr val="EF8463"/>
              </a:solidFill>
            </a:endParaRPr>
          </a:p>
        </p:txBody>
      </p:sp>
      <p:sp>
        <p:nvSpPr>
          <p:cNvPr id="65" name="텍스트 개체 틀 13"/>
          <p:cNvSpPr txBox="1">
            <a:spLocks/>
          </p:cNvSpPr>
          <p:nvPr/>
        </p:nvSpPr>
        <p:spPr>
          <a:xfrm>
            <a:off x="3524374" y="1547403"/>
            <a:ext cx="2286849" cy="828751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200" kern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9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Window 10 Home </a:t>
            </a:r>
            <a:r>
              <a:rPr lang="en-US" altLang="ko-KR" sz="9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64bit</a:t>
            </a:r>
          </a:p>
          <a:p>
            <a:pPr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9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Window 7 professional </a:t>
            </a:r>
          </a:p>
          <a:p>
            <a:pPr marL="0" indent="0">
              <a:lnSpc>
                <a:spcPts val="100"/>
              </a:lnSpc>
              <a:buNone/>
            </a:pPr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9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64bit</a:t>
            </a:r>
          </a:p>
          <a:p>
            <a:pPr>
              <a:lnSpc>
                <a:spcPct val="100000"/>
              </a:lnSpc>
            </a:pPr>
            <a:endParaRPr lang="en-US" altLang="ko-KR" sz="900" b="1" dirty="0" smtClean="0"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457200" lvl="1" indent="0">
              <a:buNone/>
            </a:pPr>
            <a:r>
              <a:rPr lang="en-US" altLang="ko-KR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endParaRPr lang="en-US" altLang="ko-KR" sz="2100" b="1" dirty="0" smtClean="0"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7" name="텍스트 개체 틀 12"/>
          <p:cNvSpPr txBox="1">
            <a:spLocks/>
          </p:cNvSpPr>
          <p:nvPr/>
        </p:nvSpPr>
        <p:spPr>
          <a:xfrm>
            <a:off x="7792407" y="1522406"/>
            <a:ext cx="2921176" cy="828751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200" kern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9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Google email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9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Daum</a:t>
            </a:r>
            <a:r>
              <a:rPr lang="en-US" altLang="ko-KR" sz="9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address</a:t>
            </a:r>
          </a:p>
        </p:txBody>
      </p:sp>
      <p:sp>
        <p:nvSpPr>
          <p:cNvPr id="69" name="텍스트 개체 틀 12"/>
          <p:cNvSpPr txBox="1">
            <a:spLocks/>
          </p:cNvSpPr>
          <p:nvPr/>
        </p:nvSpPr>
        <p:spPr>
          <a:xfrm>
            <a:off x="3645508" y="3579733"/>
            <a:ext cx="2921176" cy="828751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200" kern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9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Spring-tool-suite-3.8.4(</a:t>
            </a:r>
            <a:r>
              <a:rPr lang="en-US" altLang="ko-KR" sz="9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sts</a:t>
            </a:r>
            <a:r>
              <a:rPr lang="en-US" altLang="ko-KR" sz="9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9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SQL Developer 4.1.5.21</a:t>
            </a:r>
            <a:endParaRPr lang="ko-KR" altLang="en-US" sz="900" b="1" dirty="0"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sp>
        <p:nvSpPr>
          <p:cNvPr id="36" name="텍스트 개체 틀 3"/>
          <p:cNvSpPr txBox="1">
            <a:spLocks/>
          </p:cNvSpPr>
          <p:nvPr/>
        </p:nvSpPr>
        <p:spPr>
          <a:xfrm>
            <a:off x="10002191" y="776359"/>
            <a:ext cx="1821599" cy="8172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rgbClr val="EF8463"/>
                </a:solidFill>
              </a:rPr>
              <a:t>프레임워크</a:t>
            </a:r>
            <a:endParaRPr lang="ko-KR" altLang="en-US" sz="2400" dirty="0">
              <a:solidFill>
                <a:srgbClr val="EF8463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9954677" y="1260145"/>
            <a:ext cx="1821600" cy="68400"/>
          </a:xfrm>
          <a:prstGeom prst="roundRect">
            <a:avLst>
              <a:gd name="adj" fmla="val 50000"/>
            </a:avLst>
          </a:prstGeom>
          <a:solidFill>
            <a:srgbClr val="EF8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>
              <a:solidFill>
                <a:srgbClr val="EF8463"/>
              </a:solidFill>
            </a:endParaRPr>
          </a:p>
        </p:txBody>
      </p:sp>
      <p:sp>
        <p:nvSpPr>
          <p:cNvPr id="38" name="텍스트 개체 틀 3"/>
          <p:cNvSpPr txBox="1">
            <a:spLocks/>
          </p:cNvSpPr>
          <p:nvPr/>
        </p:nvSpPr>
        <p:spPr>
          <a:xfrm>
            <a:off x="10216008" y="2512887"/>
            <a:ext cx="1606011" cy="81720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 smtClean="0">
                <a:solidFill>
                  <a:srgbClr val="EF8463"/>
                </a:solidFill>
              </a:rPr>
              <a:t>DB</a:t>
            </a:r>
            <a:r>
              <a:rPr lang="ko-KR" altLang="en-US" sz="2400" b="1" dirty="0" smtClean="0">
                <a:solidFill>
                  <a:srgbClr val="EF8463"/>
                </a:solidFill>
              </a:rPr>
              <a:t>모델링</a:t>
            </a:r>
            <a:endParaRPr lang="ko-KR" altLang="en-US" sz="2400" b="1" dirty="0">
              <a:solidFill>
                <a:srgbClr val="EF8463"/>
              </a:solidFill>
            </a:endParaRPr>
          </a:p>
        </p:txBody>
      </p:sp>
      <p:sp>
        <p:nvSpPr>
          <p:cNvPr id="40" name="텍스트 개체 틀 12"/>
          <p:cNvSpPr txBox="1">
            <a:spLocks/>
          </p:cNvSpPr>
          <p:nvPr/>
        </p:nvSpPr>
        <p:spPr>
          <a:xfrm>
            <a:off x="10108214" y="3576625"/>
            <a:ext cx="1609554" cy="828751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200" kern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9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Erwin 7.3.0.1666</a:t>
            </a:r>
            <a:endParaRPr lang="ko-KR" altLang="en-US" sz="900" b="1" dirty="0"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10070605" y="3279240"/>
            <a:ext cx="1821600" cy="68400"/>
          </a:xfrm>
          <a:prstGeom prst="roundRect">
            <a:avLst>
              <a:gd name="adj" fmla="val 50000"/>
            </a:avLst>
          </a:prstGeom>
          <a:solidFill>
            <a:srgbClr val="EF8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>
              <a:solidFill>
                <a:srgbClr val="EF8463"/>
              </a:solidFill>
            </a:endParaRPr>
          </a:p>
        </p:txBody>
      </p:sp>
      <p:sp>
        <p:nvSpPr>
          <p:cNvPr id="43" name="텍스트 개체 틀 12"/>
          <p:cNvSpPr txBox="1">
            <a:spLocks/>
          </p:cNvSpPr>
          <p:nvPr/>
        </p:nvSpPr>
        <p:spPr>
          <a:xfrm>
            <a:off x="9872598" y="1521275"/>
            <a:ext cx="2921176" cy="828751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200" kern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9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Spring 4.3.3 RELEASE</a:t>
            </a:r>
            <a:endParaRPr lang="ko-KR" altLang="en-US" sz="900" b="1" dirty="0"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3744542" y="5243427"/>
            <a:ext cx="1821600" cy="68400"/>
          </a:xfrm>
          <a:prstGeom prst="roundRect">
            <a:avLst>
              <a:gd name="adj" fmla="val 50000"/>
            </a:avLst>
          </a:prstGeom>
          <a:solidFill>
            <a:srgbClr val="EF8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>
              <a:solidFill>
                <a:srgbClr val="EF8463"/>
              </a:solidFill>
            </a:endParaRPr>
          </a:p>
        </p:txBody>
      </p:sp>
      <p:sp>
        <p:nvSpPr>
          <p:cNvPr id="61" name="텍스트 개체 틀 4"/>
          <p:cNvSpPr txBox="1">
            <a:spLocks/>
          </p:cNvSpPr>
          <p:nvPr/>
        </p:nvSpPr>
        <p:spPr>
          <a:xfrm>
            <a:off x="6018740" y="4469564"/>
            <a:ext cx="1650312" cy="81720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 smtClean="0">
                <a:solidFill>
                  <a:srgbClr val="EF8463"/>
                </a:solidFill>
              </a:rPr>
              <a:t>브라우저</a:t>
            </a:r>
            <a:endParaRPr lang="ko-KR" altLang="en-US" sz="2400" b="1" dirty="0">
              <a:solidFill>
                <a:srgbClr val="EF8463"/>
              </a:solidFill>
            </a:endParaRPr>
          </a:p>
        </p:txBody>
      </p:sp>
      <p:sp>
        <p:nvSpPr>
          <p:cNvPr id="72" name="텍스트 개체 틀 13"/>
          <p:cNvSpPr txBox="1">
            <a:spLocks/>
          </p:cNvSpPr>
          <p:nvPr/>
        </p:nvSpPr>
        <p:spPr>
          <a:xfrm>
            <a:off x="5851543" y="5466220"/>
            <a:ext cx="1707452" cy="828751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200" kern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9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Chrome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5868178" y="5236105"/>
            <a:ext cx="1821600" cy="68400"/>
          </a:xfrm>
          <a:prstGeom prst="roundRect">
            <a:avLst>
              <a:gd name="adj" fmla="val 50000"/>
            </a:avLst>
          </a:prstGeom>
          <a:solidFill>
            <a:srgbClr val="EF8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>
              <a:solidFill>
                <a:srgbClr val="EF8463"/>
              </a:solidFill>
            </a:endParaRPr>
          </a:p>
        </p:txBody>
      </p:sp>
      <p:sp>
        <p:nvSpPr>
          <p:cNvPr id="76" name="텍스트 개체 틀 12"/>
          <p:cNvSpPr txBox="1">
            <a:spLocks/>
          </p:cNvSpPr>
          <p:nvPr/>
        </p:nvSpPr>
        <p:spPr>
          <a:xfrm>
            <a:off x="7967942" y="5466220"/>
            <a:ext cx="1609554" cy="828751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200" kern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9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StarUML</a:t>
            </a:r>
            <a:r>
              <a:rPr lang="en-US" altLang="ko-KR" sz="9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2.8.0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Junit</a:t>
            </a:r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(Find Bugs, PMD)</a:t>
            </a:r>
            <a:endParaRPr lang="ko-KR" altLang="en-US" sz="900" b="1" dirty="0"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7984578" y="5240158"/>
            <a:ext cx="1821600" cy="68400"/>
          </a:xfrm>
          <a:prstGeom prst="roundRect">
            <a:avLst>
              <a:gd name="adj" fmla="val 50000"/>
            </a:avLst>
          </a:prstGeom>
          <a:solidFill>
            <a:srgbClr val="EF8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>
              <a:solidFill>
                <a:srgbClr val="EF8463"/>
              </a:solidFill>
            </a:endParaRPr>
          </a:p>
        </p:txBody>
      </p:sp>
      <p:sp>
        <p:nvSpPr>
          <p:cNvPr id="79" name="텍스트 개체 틀 12"/>
          <p:cNvSpPr txBox="1">
            <a:spLocks/>
          </p:cNvSpPr>
          <p:nvPr/>
        </p:nvSpPr>
        <p:spPr>
          <a:xfrm>
            <a:off x="3706933" y="5464748"/>
            <a:ext cx="2921176" cy="828751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200" kern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9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Word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9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PowerPoint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9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Excel</a:t>
            </a:r>
            <a:endParaRPr lang="ko-KR" altLang="en-US" sz="900" b="1" dirty="0"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0" name="텍스트 개체 틀 3"/>
          <p:cNvSpPr txBox="1">
            <a:spLocks/>
          </p:cNvSpPr>
          <p:nvPr/>
        </p:nvSpPr>
        <p:spPr>
          <a:xfrm>
            <a:off x="10250847" y="4467134"/>
            <a:ext cx="2196738" cy="81720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 smtClean="0">
                <a:solidFill>
                  <a:srgbClr val="EF8463"/>
                </a:solidFill>
              </a:rPr>
              <a:t>플러그인</a:t>
            </a:r>
            <a:endParaRPr lang="ko-KR" altLang="en-US" sz="2400" b="1" dirty="0">
              <a:solidFill>
                <a:srgbClr val="EF8463"/>
              </a:solidFill>
            </a:endParaRPr>
          </a:p>
        </p:txBody>
      </p:sp>
      <p:sp>
        <p:nvSpPr>
          <p:cNvPr id="82" name="텍스트 개체 틀 12"/>
          <p:cNvSpPr txBox="1">
            <a:spLocks/>
          </p:cNvSpPr>
          <p:nvPr/>
        </p:nvSpPr>
        <p:spPr>
          <a:xfrm>
            <a:off x="10063736" y="5464748"/>
            <a:ext cx="2128263" cy="828751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200" kern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9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Bootstrap-3.3.7-dist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9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Object Aid UML Explorer</a:t>
            </a:r>
            <a:endParaRPr lang="ko-KR" altLang="en-US" sz="900" b="1" dirty="0"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10108214" y="5234127"/>
            <a:ext cx="1821600" cy="68400"/>
          </a:xfrm>
          <a:prstGeom prst="roundRect">
            <a:avLst>
              <a:gd name="adj" fmla="val 50000"/>
            </a:avLst>
          </a:prstGeom>
          <a:solidFill>
            <a:srgbClr val="EF8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>
              <a:solidFill>
                <a:srgbClr val="EF8463"/>
              </a:solidFill>
            </a:endParaRPr>
          </a:p>
        </p:txBody>
      </p:sp>
      <p:sp>
        <p:nvSpPr>
          <p:cNvPr id="84" name="텍스트 개체 틀 4"/>
          <p:cNvSpPr txBox="1">
            <a:spLocks/>
          </p:cNvSpPr>
          <p:nvPr/>
        </p:nvSpPr>
        <p:spPr>
          <a:xfrm>
            <a:off x="4036459" y="4467134"/>
            <a:ext cx="1568898" cy="81720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 smtClean="0">
                <a:solidFill>
                  <a:srgbClr val="EF8463"/>
                </a:solidFill>
              </a:rPr>
              <a:t>문서화</a:t>
            </a:r>
            <a:endParaRPr lang="ko-KR" altLang="en-US" sz="2400" b="1" dirty="0">
              <a:solidFill>
                <a:srgbClr val="EF8463"/>
              </a:solidFill>
            </a:endParaRPr>
          </a:p>
        </p:txBody>
      </p:sp>
      <p:sp>
        <p:nvSpPr>
          <p:cNvPr id="87" name="텍스트 개체 틀 8"/>
          <p:cNvSpPr txBox="1">
            <a:spLocks/>
          </p:cNvSpPr>
          <p:nvPr/>
        </p:nvSpPr>
        <p:spPr>
          <a:xfrm>
            <a:off x="5644112" y="1649206"/>
            <a:ext cx="2117389" cy="31190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9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Oracle 11g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9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Tomcat 9.0</a:t>
            </a:r>
            <a:endParaRPr lang="ko-KR" altLang="en-US" sz="900" b="1" dirty="0"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831041" y="772281"/>
            <a:ext cx="1890538" cy="1184503"/>
            <a:chOff x="7831041" y="772281"/>
            <a:chExt cx="1890538" cy="1184503"/>
          </a:xfrm>
        </p:grpSpPr>
        <p:sp>
          <p:nvSpPr>
            <p:cNvPr id="33" name="텍스트 개체 틀 3"/>
            <p:cNvSpPr txBox="1">
              <a:spLocks/>
            </p:cNvSpPr>
            <p:nvPr/>
          </p:nvSpPr>
          <p:spPr>
            <a:xfrm>
              <a:off x="8354554" y="772281"/>
              <a:ext cx="1367025" cy="81720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2400" dirty="0" smtClean="0">
                  <a:solidFill>
                    <a:srgbClr val="EF8463"/>
                  </a:solidFill>
                </a:rPr>
                <a:t>API</a:t>
              </a:r>
              <a:endParaRPr lang="ko-KR" altLang="en-US" sz="2400" dirty="0">
                <a:solidFill>
                  <a:srgbClr val="EF8463"/>
                </a:solidFill>
              </a:endParaRPr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7831041" y="1266176"/>
              <a:ext cx="1821600" cy="68400"/>
            </a:xfrm>
            <a:prstGeom prst="roundRect">
              <a:avLst>
                <a:gd name="adj" fmla="val 50000"/>
              </a:avLst>
            </a:prstGeom>
            <a:solidFill>
              <a:srgbClr val="EF8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>
                <a:solidFill>
                  <a:srgbClr val="EF8463"/>
                </a:solidFill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26947" y="1814702"/>
              <a:ext cx="390726" cy="142082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3883350" y="2518691"/>
            <a:ext cx="1829450" cy="1258637"/>
            <a:chOff x="3883350" y="2518691"/>
            <a:chExt cx="1829450" cy="1258637"/>
          </a:xfrm>
        </p:grpSpPr>
        <p:sp>
          <p:nvSpPr>
            <p:cNvPr id="59" name="텍스트 개체 틀 4"/>
            <p:cNvSpPr txBox="1">
              <a:spLocks/>
            </p:cNvSpPr>
            <p:nvPr/>
          </p:nvSpPr>
          <p:spPr>
            <a:xfrm>
              <a:off x="3883350" y="2518691"/>
              <a:ext cx="1568898" cy="81720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800" kern="120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400" b="1" dirty="0" smtClean="0">
                  <a:solidFill>
                    <a:srgbClr val="EF8463"/>
                  </a:solidFill>
                </a:rPr>
                <a:t>개발</a:t>
              </a:r>
              <a:r>
                <a:rPr lang="en-US" altLang="ko-KR" sz="2400" b="1" dirty="0" smtClean="0">
                  <a:solidFill>
                    <a:srgbClr val="EF8463"/>
                  </a:solidFill>
                </a:rPr>
                <a:t>Tool</a:t>
              </a:r>
              <a:endParaRPr lang="ko-KR" altLang="en-US" sz="2400" b="1" dirty="0">
                <a:solidFill>
                  <a:srgbClr val="EF8463"/>
                </a:solidFill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1682" y="3601896"/>
              <a:ext cx="341118" cy="175432"/>
            </a:xfrm>
            <a:prstGeom prst="rect">
              <a:avLst/>
            </a:prstGeom>
          </p:spPr>
        </p:pic>
      </p:grpSp>
      <p:grpSp>
        <p:nvGrpSpPr>
          <p:cNvPr id="7" name="그룹 6"/>
          <p:cNvGrpSpPr/>
          <p:nvPr/>
        </p:nvGrpSpPr>
        <p:grpSpPr>
          <a:xfrm>
            <a:off x="7647718" y="4476002"/>
            <a:ext cx="2763503" cy="1177552"/>
            <a:chOff x="7647718" y="4476002"/>
            <a:chExt cx="2763503" cy="1177552"/>
          </a:xfrm>
        </p:grpSpPr>
        <p:sp>
          <p:nvSpPr>
            <p:cNvPr id="74" name="텍스트 개체 틀 3"/>
            <p:cNvSpPr txBox="1">
              <a:spLocks/>
            </p:cNvSpPr>
            <p:nvPr/>
          </p:nvSpPr>
          <p:spPr>
            <a:xfrm>
              <a:off x="7647718" y="4476002"/>
              <a:ext cx="2763503" cy="81720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800" kern="120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200" b="1" dirty="0" smtClean="0">
                  <a:solidFill>
                    <a:srgbClr val="EF8463"/>
                  </a:solidFill>
                </a:rPr>
                <a:t>UML / </a:t>
              </a:r>
              <a:r>
                <a:rPr lang="ko-KR" altLang="en-US" sz="2200" b="1" dirty="0" smtClean="0">
                  <a:solidFill>
                    <a:srgbClr val="EF8463"/>
                  </a:solidFill>
                </a:rPr>
                <a:t>단위테스트</a:t>
              </a:r>
              <a:endParaRPr lang="ko-KR" altLang="en-US" sz="2200" b="1" dirty="0">
                <a:solidFill>
                  <a:srgbClr val="EF8463"/>
                </a:solidFill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05058" y="5496294"/>
              <a:ext cx="550409" cy="157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96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836595" y="-6485"/>
            <a:ext cx="0" cy="836579"/>
          </a:xfrm>
          <a:prstGeom prst="line">
            <a:avLst/>
          </a:prstGeom>
          <a:ln w="57150">
            <a:solidFill>
              <a:srgbClr val="C1CC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312594" y="447472"/>
            <a:ext cx="3048001" cy="389107"/>
          </a:xfrm>
          <a:prstGeom prst="rect">
            <a:avLst/>
          </a:prstGeom>
          <a:solidFill>
            <a:srgbClr val="C1CC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프로그램 구조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832292" y="2692612"/>
            <a:ext cx="80556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solidFill>
                  <a:srgbClr val="A5B589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Program Structure</a:t>
            </a:r>
            <a:endParaRPr lang="ko-KR" altLang="en-US" sz="8000" dirty="0">
              <a:solidFill>
                <a:srgbClr val="A5B589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2226300" y="4013372"/>
            <a:ext cx="6986711" cy="0"/>
          </a:xfrm>
          <a:prstGeom prst="line">
            <a:avLst/>
          </a:prstGeom>
          <a:ln>
            <a:solidFill>
              <a:srgbClr val="A5B5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21517" y="408631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A5B589"/>
                </a:solidFill>
              </a:rPr>
              <a:t>관리자</a:t>
            </a:r>
            <a:endParaRPr lang="ko-KR" altLang="en-US" dirty="0">
              <a:solidFill>
                <a:srgbClr val="A5B5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6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-1"/>
            <a:ext cx="12192000" cy="849549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프로그램 구조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– MVC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구조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(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관리자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)</a:t>
            </a:r>
            <a:endParaRPr lang="ko-KR" altLang="en-US" sz="28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pic>
        <p:nvPicPr>
          <p:cNvPr id="43010" name="Picture 2" descr="C:\Users\alfo8-4\Desktop\칼무리 실행 폴더\K-00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9422" y="992531"/>
            <a:ext cx="2447925" cy="5605977"/>
          </a:xfrm>
          <a:prstGeom prst="rect">
            <a:avLst/>
          </a:prstGeom>
          <a:noFill/>
        </p:spPr>
      </p:pic>
      <p:pic>
        <p:nvPicPr>
          <p:cNvPr id="43011" name="Picture 3" descr="C:\Users\alfo8-4\Desktop\칼무리 실행 폴더\K-00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66768" y="945978"/>
            <a:ext cx="2447925" cy="5685481"/>
          </a:xfrm>
          <a:prstGeom prst="rect">
            <a:avLst/>
          </a:prstGeom>
          <a:noFill/>
        </p:spPr>
      </p:pic>
      <p:pic>
        <p:nvPicPr>
          <p:cNvPr id="43012" name="Picture 4" descr="C:\Users\alfo8-4\Desktop\칼무리 실행 폴더\K-003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87822" y="977900"/>
            <a:ext cx="2447925" cy="5620608"/>
          </a:xfrm>
          <a:prstGeom prst="rect">
            <a:avLst/>
          </a:prstGeom>
          <a:noFill/>
        </p:spPr>
      </p:pic>
      <p:pic>
        <p:nvPicPr>
          <p:cNvPr id="43013" name="Picture 5" descr="C:\Users\alfo8-4\Desktop\칼무리 실행 폴더\K-004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917069" y="4440195"/>
            <a:ext cx="2167839" cy="2232454"/>
          </a:xfrm>
          <a:prstGeom prst="rect">
            <a:avLst/>
          </a:prstGeom>
          <a:noFill/>
        </p:spPr>
      </p:pic>
      <p:pic>
        <p:nvPicPr>
          <p:cNvPr id="43014" name="Picture 6" descr="C:\Users\alfo8-4\Desktop\칼무리 실행 폴더\K-005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744075" y="1084005"/>
            <a:ext cx="2447925" cy="3249098"/>
          </a:xfrm>
          <a:prstGeom prst="rect">
            <a:avLst/>
          </a:prstGeom>
          <a:noFill/>
        </p:spPr>
      </p:pic>
      <p:pic>
        <p:nvPicPr>
          <p:cNvPr id="43015" name="Picture 7" descr="C:\Users\alfo8-4\Desktop\칼무리 실행 폴더\K-006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690066" y="1011067"/>
            <a:ext cx="2285958" cy="55050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8972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-1"/>
            <a:ext cx="12192000" cy="849549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UML Class Diagram [ 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관리자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– 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후원인 관리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]</a:t>
            </a:r>
            <a:endParaRPr lang="ko-KR" altLang="en-US" sz="28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pic>
        <p:nvPicPr>
          <p:cNvPr id="44034" name="Picture 2" descr="C:\Users\alfo8-4\Desktop\칼무리 실행 폴더\K-007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859" y="968175"/>
            <a:ext cx="11886384" cy="57091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953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-1"/>
            <a:ext cx="12192000" cy="849549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UML Class Diagram [ 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관리자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– 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회원관리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/ 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메일전송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]</a:t>
            </a:r>
            <a:endParaRPr lang="ko-KR" altLang="en-US" sz="28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pic>
        <p:nvPicPr>
          <p:cNvPr id="45058" name="Picture 2" descr="C:\Users\alfo8-4\Desktop\칼무리 실행 폴더\K-008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3137" y="1046923"/>
            <a:ext cx="12048067" cy="55740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1303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-1"/>
            <a:ext cx="12192000" cy="849549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UML Class Diagram [ 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관리자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- 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보육원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]</a:t>
            </a:r>
            <a:endParaRPr lang="ko-KR" altLang="en-US" sz="28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pic>
        <p:nvPicPr>
          <p:cNvPr id="46082" name="Picture 2" descr="C:\Users\alfo8-4\Desktop\칼무리 실행 폴더\K-00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5536" y="955589"/>
            <a:ext cx="11964658" cy="57376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9186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-1"/>
            <a:ext cx="12192000" cy="849549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UML Class Diagram [ 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관리자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- 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공지사항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]</a:t>
            </a:r>
            <a:endParaRPr lang="ko-KR" altLang="en-US" sz="28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pic>
        <p:nvPicPr>
          <p:cNvPr id="47106" name="Picture 2" descr="C:\Users\alfo8-4\Desktop\칼무리 실행 폴더\K-01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8281" y="1035043"/>
            <a:ext cx="11898698" cy="55634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7646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-1"/>
            <a:ext cx="12192000" cy="849549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UML Class Diagram [ 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관리자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– Q&amp;A ]</a:t>
            </a:r>
            <a:endParaRPr lang="ko-KR" altLang="en-US" sz="28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pic>
        <p:nvPicPr>
          <p:cNvPr id="48130" name="Picture 2" descr="C:\Users\alfo8-4\Desktop\칼무리 실행 폴더\K-01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7197" y="1184375"/>
            <a:ext cx="11589148" cy="5381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8699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-1"/>
            <a:ext cx="12192000" cy="849549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UML Class Diagram [ 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사용자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- 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통계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]</a:t>
            </a:r>
            <a:endParaRPr lang="ko-KR" altLang="en-US" sz="28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pic>
        <p:nvPicPr>
          <p:cNvPr id="49154" name="Picture 2" descr="C:\Users\alfo8-4\Desktop\칼무리 실행 폴더\K-01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7135" y="1095631"/>
            <a:ext cx="11788346" cy="55358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9361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836595" y="-6485"/>
            <a:ext cx="0" cy="836579"/>
          </a:xfrm>
          <a:prstGeom prst="line">
            <a:avLst/>
          </a:prstGeom>
          <a:ln w="57150">
            <a:solidFill>
              <a:srgbClr val="C1CC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312594" y="447472"/>
            <a:ext cx="3048001" cy="389107"/>
          </a:xfrm>
          <a:prstGeom prst="rect">
            <a:avLst/>
          </a:prstGeom>
          <a:solidFill>
            <a:srgbClr val="C1CC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UI</a:t>
            </a:r>
            <a:r>
              <a:rPr lang="ko-KR" altLang="en-US" dirty="0" smtClean="0"/>
              <a:t>기능 및 핵심코드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52502" y="2614974"/>
            <a:ext cx="66151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solidFill>
                  <a:srgbClr val="A5B589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Apply Sponsor</a:t>
            </a:r>
            <a:endParaRPr lang="ko-KR" altLang="en-US" sz="8000" dirty="0">
              <a:solidFill>
                <a:srgbClr val="A5B589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20926" y="3922340"/>
            <a:ext cx="2678349" cy="0"/>
          </a:xfrm>
          <a:prstGeom prst="line">
            <a:avLst/>
          </a:prstGeom>
          <a:ln>
            <a:solidFill>
              <a:srgbClr val="A5B5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46228" y="394971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A5B589"/>
                </a:solidFill>
              </a:rPr>
              <a:t>사용자 </a:t>
            </a:r>
            <a:r>
              <a:rPr lang="en-US" altLang="ko-KR" dirty="0" smtClean="0">
                <a:solidFill>
                  <a:srgbClr val="A5B589"/>
                </a:solidFill>
              </a:rPr>
              <a:t>- </a:t>
            </a:r>
            <a:r>
              <a:rPr lang="ko-KR" altLang="en-US" dirty="0" smtClean="0">
                <a:solidFill>
                  <a:srgbClr val="A5B589"/>
                </a:solidFill>
              </a:rPr>
              <a:t>윤민선</a:t>
            </a:r>
            <a:endParaRPr lang="ko-KR" altLang="en-US" dirty="0">
              <a:solidFill>
                <a:srgbClr val="A5B5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67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0" y="2109"/>
            <a:ext cx="12192000" cy="849549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UI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기능 및 핵심코드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[ 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사용자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– 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후원신청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]</a:t>
            </a:r>
            <a:endParaRPr lang="ko-KR" altLang="en-US" sz="28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41" y="976544"/>
            <a:ext cx="5365018" cy="4470063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428" y="1315953"/>
            <a:ext cx="1355760" cy="84535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331" y="1315953"/>
            <a:ext cx="1360032" cy="67078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945656" y="976544"/>
            <a:ext cx="4282382" cy="646331"/>
          </a:xfrm>
          <a:prstGeom prst="rect">
            <a:avLst/>
          </a:prstGeom>
          <a:noFill/>
          <a:ln w="31750">
            <a:solidFill>
              <a:srgbClr val="EF8463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라디오 버튼으로 후원인 구분에 따라 </a:t>
            </a:r>
            <a:endParaRPr lang="en-US" altLang="ko-KR" dirty="0" smtClean="0"/>
          </a:p>
          <a:p>
            <a:r>
              <a:rPr lang="ko-KR" altLang="en-US" dirty="0" smtClean="0"/>
              <a:t>사용자 입력 폼 변경</a:t>
            </a:r>
            <a:r>
              <a:rPr lang="en-US" altLang="ko-KR" dirty="0" smtClean="0"/>
              <a:t>.</a:t>
            </a:r>
          </a:p>
        </p:txBody>
      </p:sp>
      <p:cxnSp>
        <p:nvCxnSpPr>
          <p:cNvPr id="19" name="직선 화살표 연결선 18"/>
          <p:cNvCxnSpPr>
            <a:stCxn id="15" idx="1"/>
          </p:cNvCxnSpPr>
          <p:nvPr/>
        </p:nvCxnSpPr>
        <p:spPr>
          <a:xfrm flipH="1">
            <a:off x="5919506" y="1299710"/>
            <a:ext cx="1026150" cy="196170"/>
          </a:xfrm>
          <a:prstGeom prst="straightConnector1">
            <a:avLst/>
          </a:prstGeom>
          <a:ln w="50800">
            <a:solidFill>
              <a:srgbClr val="EF84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945656" y="1737147"/>
            <a:ext cx="3083510" cy="646331"/>
          </a:xfrm>
          <a:prstGeom prst="rect">
            <a:avLst/>
          </a:prstGeom>
          <a:noFill/>
          <a:ln w="31750">
            <a:solidFill>
              <a:srgbClr val="EF8463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후원신청 중 기존 후원인 은</a:t>
            </a:r>
            <a:endParaRPr lang="en-US" altLang="ko-KR" dirty="0" smtClean="0"/>
          </a:p>
          <a:p>
            <a:r>
              <a:rPr lang="ko-KR" altLang="en-US" dirty="0" smtClean="0"/>
              <a:t>결제페이지로 넘어간다</a:t>
            </a:r>
            <a:r>
              <a:rPr lang="en-US" altLang="ko-KR" dirty="0" smtClean="0"/>
              <a:t>.</a:t>
            </a:r>
          </a:p>
        </p:txBody>
      </p:sp>
      <p:cxnSp>
        <p:nvCxnSpPr>
          <p:cNvPr id="37" name="직선 화살표 연결선 36"/>
          <p:cNvCxnSpPr>
            <a:stCxn id="36" idx="1"/>
          </p:cNvCxnSpPr>
          <p:nvPr/>
        </p:nvCxnSpPr>
        <p:spPr>
          <a:xfrm flipH="1">
            <a:off x="3001428" y="2060313"/>
            <a:ext cx="3944228" cy="721720"/>
          </a:xfrm>
          <a:prstGeom prst="straightConnector1">
            <a:avLst/>
          </a:prstGeom>
          <a:ln w="50800">
            <a:solidFill>
              <a:srgbClr val="EF84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945655" y="2484475"/>
            <a:ext cx="4524295" cy="1477328"/>
          </a:xfrm>
          <a:prstGeom prst="rect">
            <a:avLst/>
          </a:prstGeom>
          <a:noFill/>
          <a:ln w="31750">
            <a:solidFill>
              <a:srgbClr val="EF8463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인증 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 메일 발송 </a:t>
            </a:r>
            <a:r>
              <a:rPr lang="en-US" altLang="ko-KR" dirty="0" smtClean="0"/>
              <a:t>(</a:t>
            </a:r>
            <a:r>
              <a:rPr lang="ko-KR" altLang="en-US" dirty="0" smtClean="0"/>
              <a:t>인증번호입력란 노출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아래와 같이 진행된다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cxnSp>
        <p:nvCxnSpPr>
          <p:cNvPr id="39" name="직선 화살표 연결선 38"/>
          <p:cNvCxnSpPr>
            <a:stCxn id="38" idx="1"/>
          </p:cNvCxnSpPr>
          <p:nvPr/>
        </p:nvCxnSpPr>
        <p:spPr>
          <a:xfrm flipH="1" flipV="1">
            <a:off x="4530813" y="3197504"/>
            <a:ext cx="2414842" cy="25635"/>
          </a:xfrm>
          <a:prstGeom prst="straightConnector1">
            <a:avLst/>
          </a:prstGeom>
          <a:ln w="50800">
            <a:solidFill>
              <a:srgbClr val="EF84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687" y="3137576"/>
            <a:ext cx="1984160" cy="79019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812" y="2973154"/>
            <a:ext cx="1431919" cy="954613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>
            <a:off x="9332431" y="3532671"/>
            <a:ext cx="263611" cy="0"/>
          </a:xfrm>
          <a:prstGeom prst="straightConnector1">
            <a:avLst/>
          </a:prstGeom>
          <a:ln w="38100">
            <a:solidFill>
              <a:srgbClr val="EF84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767888" y="3410500"/>
            <a:ext cx="2916997" cy="646331"/>
          </a:xfrm>
          <a:prstGeom prst="rect">
            <a:avLst/>
          </a:prstGeom>
          <a:noFill/>
          <a:ln w="31750">
            <a:solidFill>
              <a:srgbClr val="EF8463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인증 완료 시 인증버튼이 사라지며 </a:t>
            </a:r>
            <a:r>
              <a:rPr lang="en-US" altLang="ko-KR" dirty="0" smtClean="0"/>
              <a:t>email</a:t>
            </a:r>
            <a:r>
              <a:rPr lang="ko-KR" altLang="en-US" dirty="0" smtClean="0"/>
              <a:t> 수정불가</a:t>
            </a:r>
            <a:r>
              <a:rPr lang="en-US" altLang="ko-KR" dirty="0" smtClean="0"/>
              <a:t>.</a:t>
            </a:r>
          </a:p>
        </p:txBody>
      </p:sp>
      <p:cxnSp>
        <p:nvCxnSpPr>
          <p:cNvPr id="32" name="직선 화살표 연결선 31"/>
          <p:cNvCxnSpPr/>
          <p:nvPr/>
        </p:nvCxnSpPr>
        <p:spPr>
          <a:xfrm flipH="1" flipV="1">
            <a:off x="2940002" y="3403266"/>
            <a:ext cx="782248" cy="285615"/>
          </a:xfrm>
          <a:prstGeom prst="straightConnector1">
            <a:avLst/>
          </a:prstGeom>
          <a:ln w="50800">
            <a:solidFill>
              <a:srgbClr val="EF84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873" y="4223345"/>
            <a:ext cx="2226554" cy="253381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945655" y="4171840"/>
            <a:ext cx="4753545" cy="2585323"/>
          </a:xfrm>
          <a:prstGeom prst="rect">
            <a:avLst/>
          </a:prstGeom>
          <a:noFill/>
          <a:ln w="31750">
            <a:solidFill>
              <a:srgbClr val="EF8463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			</a:t>
            </a:r>
            <a:r>
              <a:rPr lang="ko-KR" altLang="en-US" dirty="0" smtClean="0"/>
              <a:t>우편번호는</a:t>
            </a:r>
            <a:endParaRPr lang="en-US" altLang="ko-KR" dirty="0" smtClean="0"/>
          </a:p>
          <a:p>
            <a:r>
              <a:rPr lang="en-US" altLang="ko-KR" dirty="0" smtClean="0"/>
              <a:t>			</a:t>
            </a:r>
            <a:r>
              <a:rPr lang="en-US" altLang="ko-KR" dirty="0" err="1" smtClean="0"/>
              <a:t>Daum</a:t>
            </a:r>
            <a:r>
              <a:rPr lang="en-US" altLang="ko-KR" dirty="0" smtClean="0"/>
              <a:t> </a:t>
            </a:r>
            <a:r>
              <a:rPr lang="ko-KR" altLang="en-US" dirty="0" smtClean="0"/>
              <a:t>우편번호 </a:t>
            </a:r>
            <a:r>
              <a:rPr lang="en-US" altLang="ko-KR" dirty="0"/>
              <a:t>	</a:t>
            </a:r>
            <a:r>
              <a:rPr lang="en-US" altLang="ko-KR" dirty="0" smtClean="0"/>
              <a:t>			</a:t>
            </a:r>
            <a:r>
              <a:rPr lang="ko-KR" altLang="en-US" dirty="0" smtClean="0"/>
              <a:t>서비스</a:t>
            </a:r>
            <a:r>
              <a:rPr lang="en-US" altLang="ko-KR" dirty="0" smtClean="0"/>
              <a:t> API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	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cxnSp>
        <p:nvCxnSpPr>
          <p:cNvPr id="34" name="직선 화살표 연결선 33"/>
          <p:cNvCxnSpPr/>
          <p:nvPr/>
        </p:nvCxnSpPr>
        <p:spPr>
          <a:xfrm flipH="1" flipV="1">
            <a:off x="3001429" y="3688882"/>
            <a:ext cx="3944226" cy="1247102"/>
          </a:xfrm>
          <a:prstGeom prst="straightConnector1">
            <a:avLst/>
          </a:prstGeom>
          <a:ln w="50800">
            <a:solidFill>
              <a:srgbClr val="EF84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15891" y="5111938"/>
            <a:ext cx="6545021" cy="1477328"/>
          </a:xfrm>
          <a:prstGeom prst="rect">
            <a:avLst/>
          </a:prstGeom>
          <a:noFill/>
          <a:ln w="31750">
            <a:solidFill>
              <a:srgbClr val="EF8463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r>
              <a:rPr lang="ko-KR" altLang="en-US" dirty="0" smtClean="0"/>
              <a:t>각 입력 폼마다 정규식이 있으며 필요사항에 따라 입력에 </a:t>
            </a:r>
            <a:endParaRPr lang="en-US" altLang="ko-KR" dirty="0" smtClean="0"/>
          </a:p>
          <a:p>
            <a:r>
              <a:rPr lang="ko-KR" altLang="en-US" dirty="0" smtClean="0"/>
              <a:t>필요사항만 입력가능 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다음 페이지 넘어가기 전 입력사항이 맞는지 다시 검사</a:t>
            </a:r>
            <a:endParaRPr lang="en-US" altLang="ko-KR" dirty="0" smtClean="0"/>
          </a:p>
          <a:p>
            <a:r>
              <a:rPr lang="ko-KR" altLang="en-US" dirty="0" smtClean="0"/>
              <a:t>후원조회 </a:t>
            </a:r>
            <a:r>
              <a:rPr lang="en-US" altLang="ko-KR" dirty="0" smtClean="0"/>
              <a:t>, email </a:t>
            </a:r>
            <a:r>
              <a:rPr lang="ko-KR" altLang="en-US" dirty="0" smtClean="0"/>
              <a:t>인증 필수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6807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836595" y="-6485"/>
            <a:ext cx="0" cy="836579"/>
          </a:xfrm>
          <a:prstGeom prst="line">
            <a:avLst/>
          </a:prstGeom>
          <a:ln w="57150">
            <a:solidFill>
              <a:srgbClr val="C1CC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312594" y="447472"/>
            <a:ext cx="3048001" cy="389107"/>
          </a:xfrm>
          <a:prstGeom prst="rect">
            <a:avLst/>
          </a:prstGeom>
          <a:solidFill>
            <a:srgbClr val="C1CC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개발목적 및 요구사항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2075" y="2689933"/>
            <a:ext cx="110016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solidFill>
                  <a:srgbClr val="A5B589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Purpose &amp; Requirements</a:t>
            </a:r>
            <a:endParaRPr lang="ko-KR" altLang="en-US" sz="8000" dirty="0">
              <a:solidFill>
                <a:srgbClr val="A5B589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415417" y="4013372"/>
            <a:ext cx="9626394" cy="0"/>
          </a:xfrm>
          <a:prstGeom prst="line">
            <a:avLst/>
          </a:prstGeom>
          <a:ln>
            <a:solidFill>
              <a:srgbClr val="A5B5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21517" y="408631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A5B589"/>
                </a:solidFill>
              </a:rPr>
              <a:t>사용자</a:t>
            </a:r>
            <a:endParaRPr lang="ko-KR" altLang="en-US" dirty="0">
              <a:solidFill>
                <a:srgbClr val="A5B5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15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2109"/>
            <a:ext cx="12192000" cy="849549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UI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기능 및 핵심코드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[ 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사용자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- 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후원신청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]</a:t>
            </a:r>
            <a:endParaRPr lang="ko-KR" altLang="en-US" sz="28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8" y="992590"/>
            <a:ext cx="5484176" cy="38066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8628" y="5214088"/>
            <a:ext cx="4282382" cy="1200329"/>
          </a:xfrm>
          <a:prstGeom prst="rect">
            <a:avLst/>
          </a:prstGeom>
          <a:noFill/>
          <a:ln w="31750">
            <a:solidFill>
              <a:srgbClr val="EF8463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후원금액 확인 시 </a:t>
            </a:r>
            <a:endParaRPr lang="en-US" altLang="ko-KR" dirty="0" smtClean="0"/>
          </a:p>
          <a:p>
            <a:r>
              <a:rPr lang="ko-KR" altLang="en-US" dirty="0"/>
              <a:t>후원금액은 </a:t>
            </a:r>
            <a:r>
              <a:rPr lang="en-US" altLang="ko-KR" dirty="0"/>
              <a:t>1</a:t>
            </a:r>
            <a:r>
              <a:rPr lang="ko-KR" altLang="en-US" dirty="0"/>
              <a:t>만원 이상 가능하며</a:t>
            </a:r>
            <a:endParaRPr lang="en-US" altLang="ko-KR" dirty="0"/>
          </a:p>
          <a:p>
            <a:r>
              <a:rPr lang="ko-KR" altLang="en-US" dirty="0" smtClean="0"/>
              <a:t>후원금 납입방법 폼이 노출된다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후원금 납입방법 기존은 </a:t>
            </a:r>
            <a:r>
              <a:rPr lang="en-US" altLang="ko-KR" dirty="0" smtClean="0"/>
              <a:t>hidden)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cxnSp>
        <p:nvCxnSpPr>
          <p:cNvPr id="6" name="직선 화살표 연결선 5"/>
          <p:cNvCxnSpPr>
            <a:stCxn id="10" idx="0"/>
          </p:cNvCxnSpPr>
          <p:nvPr/>
        </p:nvCxnSpPr>
        <p:spPr>
          <a:xfrm flipH="1" flipV="1">
            <a:off x="4440880" y="4110361"/>
            <a:ext cx="2357009" cy="1103727"/>
          </a:xfrm>
          <a:prstGeom prst="straightConnector1">
            <a:avLst/>
          </a:prstGeom>
          <a:ln w="50800">
            <a:solidFill>
              <a:srgbClr val="EF84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56698" y="5214088"/>
            <a:ext cx="4282382" cy="646331"/>
          </a:xfrm>
          <a:prstGeom prst="rect">
            <a:avLst/>
          </a:prstGeom>
          <a:noFill/>
          <a:ln w="31750">
            <a:solidFill>
              <a:srgbClr val="EF8463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입금 계좌은행은 한글</a:t>
            </a:r>
            <a:r>
              <a:rPr lang="en-US" altLang="ko-KR" dirty="0" smtClean="0"/>
              <a:t>/</a:t>
            </a:r>
            <a:r>
              <a:rPr lang="ko-KR" altLang="en-US" dirty="0" smtClean="0"/>
              <a:t>영문만 가능</a:t>
            </a:r>
            <a:endParaRPr lang="en-US" altLang="ko-KR" dirty="0" smtClean="0"/>
          </a:p>
          <a:p>
            <a:r>
              <a:rPr lang="ko-KR" altLang="en-US" dirty="0" smtClean="0"/>
              <a:t>계좌번호 </a:t>
            </a:r>
            <a:r>
              <a:rPr lang="en-US" altLang="ko-KR" dirty="0" smtClean="0"/>
              <a:t>( - ) </a:t>
            </a:r>
            <a:r>
              <a:rPr lang="ko-KR" altLang="en-US" dirty="0" smtClean="0"/>
              <a:t>빼고 모두입력 </a:t>
            </a:r>
            <a:r>
              <a:rPr lang="en-US" altLang="ko-KR" dirty="0" smtClean="0"/>
              <a:t>8~14</a:t>
            </a:r>
            <a:r>
              <a:rPr lang="ko-KR" altLang="en-US" dirty="0" smtClean="0"/>
              <a:t>자리</a:t>
            </a:r>
            <a:endParaRPr lang="en-US" altLang="ko-KR" dirty="0" smtClean="0"/>
          </a:p>
        </p:txBody>
      </p:sp>
      <p:cxnSp>
        <p:nvCxnSpPr>
          <p:cNvPr id="11" name="직선 화살표 연결선 10"/>
          <p:cNvCxnSpPr>
            <a:stCxn id="5" idx="0"/>
          </p:cNvCxnSpPr>
          <p:nvPr/>
        </p:nvCxnSpPr>
        <p:spPr>
          <a:xfrm flipV="1">
            <a:off x="2339819" y="2467992"/>
            <a:ext cx="1690643" cy="2746096"/>
          </a:xfrm>
          <a:prstGeom prst="straightConnector1">
            <a:avLst/>
          </a:prstGeom>
          <a:ln w="50800">
            <a:solidFill>
              <a:srgbClr val="EF84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92589"/>
            <a:ext cx="5805400" cy="3552777"/>
          </a:xfrm>
          <a:prstGeom prst="rect">
            <a:avLst/>
          </a:prstGeom>
        </p:spPr>
      </p:pic>
      <p:cxnSp>
        <p:nvCxnSpPr>
          <p:cNvPr id="22" name="직선 화살표 연결선 21"/>
          <p:cNvCxnSpPr/>
          <p:nvPr/>
        </p:nvCxnSpPr>
        <p:spPr>
          <a:xfrm>
            <a:off x="5728097" y="2715925"/>
            <a:ext cx="263611" cy="0"/>
          </a:xfrm>
          <a:prstGeom prst="straightConnector1">
            <a:avLst/>
          </a:prstGeom>
          <a:ln w="41275">
            <a:solidFill>
              <a:srgbClr val="EF84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43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836595" y="-6485"/>
            <a:ext cx="0" cy="836579"/>
          </a:xfrm>
          <a:prstGeom prst="line">
            <a:avLst/>
          </a:prstGeom>
          <a:ln w="57150">
            <a:solidFill>
              <a:srgbClr val="C1CC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312594" y="447472"/>
            <a:ext cx="3048001" cy="389107"/>
          </a:xfrm>
          <a:prstGeom prst="rect">
            <a:avLst/>
          </a:prstGeom>
          <a:solidFill>
            <a:srgbClr val="C1CC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UI</a:t>
            </a:r>
            <a:r>
              <a:rPr lang="ko-KR" altLang="en-US" dirty="0" smtClean="0"/>
              <a:t>기능 및 핵심코드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078287" y="2626279"/>
            <a:ext cx="35636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solidFill>
                  <a:srgbClr val="A5B589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Sign Up</a:t>
            </a:r>
            <a:endParaRPr lang="ko-KR" altLang="en-US" sz="8000" dirty="0">
              <a:solidFill>
                <a:srgbClr val="A5B589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20926" y="3922340"/>
            <a:ext cx="2678349" cy="0"/>
          </a:xfrm>
          <a:prstGeom prst="line">
            <a:avLst/>
          </a:prstGeom>
          <a:ln>
            <a:solidFill>
              <a:srgbClr val="A5B5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46228" y="394971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A5B589"/>
                </a:solidFill>
              </a:rPr>
              <a:t>사용자 </a:t>
            </a:r>
            <a:r>
              <a:rPr lang="en-US" altLang="ko-KR" dirty="0" smtClean="0">
                <a:solidFill>
                  <a:srgbClr val="A5B589"/>
                </a:solidFill>
              </a:rPr>
              <a:t>- </a:t>
            </a:r>
            <a:r>
              <a:rPr lang="ko-KR" altLang="en-US" dirty="0" smtClean="0">
                <a:solidFill>
                  <a:srgbClr val="A5B589"/>
                </a:solidFill>
              </a:rPr>
              <a:t>윤민선</a:t>
            </a:r>
            <a:endParaRPr lang="ko-KR" altLang="en-US" dirty="0">
              <a:solidFill>
                <a:srgbClr val="A5B5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98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2109"/>
            <a:ext cx="12192000" cy="849549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UI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기능 및 핵심코드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[ 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사용자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- 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회원가입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]</a:t>
            </a:r>
            <a:endParaRPr lang="ko-KR" altLang="en-US" sz="28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3" y="901424"/>
            <a:ext cx="7323470" cy="39812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83131" y="1163143"/>
            <a:ext cx="4567221" cy="369332"/>
          </a:xfrm>
          <a:prstGeom prst="rect">
            <a:avLst/>
          </a:prstGeom>
          <a:noFill/>
          <a:ln w="31750">
            <a:solidFill>
              <a:srgbClr val="EF8463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후원인 구분에 따라 폼 구분한다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cxnSp>
        <p:nvCxnSpPr>
          <p:cNvPr id="6" name="직선 화살표 연결선 5"/>
          <p:cNvCxnSpPr>
            <a:stCxn id="5" idx="1"/>
          </p:cNvCxnSpPr>
          <p:nvPr/>
        </p:nvCxnSpPr>
        <p:spPr>
          <a:xfrm flipH="1">
            <a:off x="4900474" y="1347809"/>
            <a:ext cx="1682657" cy="1368758"/>
          </a:xfrm>
          <a:prstGeom prst="straightConnector1">
            <a:avLst/>
          </a:prstGeom>
          <a:ln w="50800">
            <a:solidFill>
              <a:srgbClr val="EF84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127" y="1606982"/>
            <a:ext cx="3551228" cy="358933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5331" y="5107909"/>
            <a:ext cx="4567221" cy="646331"/>
          </a:xfrm>
          <a:prstGeom prst="rect">
            <a:avLst/>
          </a:prstGeom>
          <a:noFill/>
          <a:ln w="31750">
            <a:solidFill>
              <a:srgbClr val="EF8463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후원내역을 대조 후 성공 시 성공을 출력</a:t>
            </a:r>
            <a:endParaRPr lang="en-US" altLang="ko-KR" dirty="0" smtClean="0"/>
          </a:p>
          <a:p>
            <a:r>
              <a:rPr lang="ko-KR" altLang="en-US" dirty="0" smtClean="0"/>
              <a:t>실패 시 후원내역 조회 실패 출력</a:t>
            </a:r>
            <a:endParaRPr lang="en-US" altLang="ko-KR" dirty="0" smtClean="0"/>
          </a:p>
        </p:txBody>
      </p:sp>
      <p:cxnSp>
        <p:nvCxnSpPr>
          <p:cNvPr id="14" name="직선 화살표 연결선 13"/>
          <p:cNvCxnSpPr>
            <a:stCxn id="13" idx="0"/>
          </p:cNvCxnSpPr>
          <p:nvPr/>
        </p:nvCxnSpPr>
        <p:spPr>
          <a:xfrm flipV="1">
            <a:off x="2488942" y="4464077"/>
            <a:ext cx="769163" cy="643832"/>
          </a:xfrm>
          <a:prstGeom prst="straightConnector1">
            <a:avLst/>
          </a:prstGeom>
          <a:ln w="50800">
            <a:solidFill>
              <a:srgbClr val="EF84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280548" y="5370651"/>
            <a:ext cx="4567221" cy="646331"/>
          </a:xfrm>
          <a:prstGeom prst="rect">
            <a:avLst/>
          </a:prstGeom>
          <a:noFill/>
          <a:ln w="31750">
            <a:solidFill>
              <a:srgbClr val="EF8463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다음 페이지 넘어갈 시</a:t>
            </a:r>
            <a:endParaRPr lang="en-US" altLang="ko-KR" dirty="0" smtClean="0"/>
          </a:p>
          <a:p>
            <a:r>
              <a:rPr lang="ko-KR" altLang="en-US" dirty="0" smtClean="0"/>
              <a:t>후원정보 조회 내역이 </a:t>
            </a:r>
            <a:r>
              <a:rPr lang="ko-KR" altLang="en-US" dirty="0" err="1" smtClean="0"/>
              <a:t>있어야한다</a:t>
            </a:r>
            <a:r>
              <a:rPr lang="en-US" altLang="ko-KR" dirty="0" smtClean="0"/>
              <a:t>.</a:t>
            </a:r>
          </a:p>
        </p:txBody>
      </p:sp>
      <p:cxnSp>
        <p:nvCxnSpPr>
          <p:cNvPr id="21" name="직선 화살표 연결선 20"/>
          <p:cNvCxnSpPr>
            <a:stCxn id="20" idx="0"/>
          </p:cNvCxnSpPr>
          <p:nvPr/>
        </p:nvCxnSpPr>
        <p:spPr>
          <a:xfrm flipH="1" flipV="1">
            <a:off x="4110361" y="4740677"/>
            <a:ext cx="3453798" cy="629974"/>
          </a:xfrm>
          <a:prstGeom prst="straightConnector1">
            <a:avLst/>
          </a:prstGeom>
          <a:ln w="50800">
            <a:solidFill>
              <a:srgbClr val="EF84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2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2109"/>
            <a:ext cx="12192000" cy="849549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UI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기능 및 핵심코드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[ 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사용자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- 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회원가입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]</a:t>
            </a:r>
            <a:endParaRPr lang="ko-KR" altLang="en-US" sz="28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15" y="1024367"/>
            <a:ext cx="6454699" cy="52353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78030" y="1980094"/>
            <a:ext cx="3501902" cy="369332"/>
          </a:xfrm>
          <a:prstGeom prst="rect">
            <a:avLst/>
          </a:prstGeom>
          <a:noFill/>
          <a:ln w="31750">
            <a:solidFill>
              <a:srgbClr val="EF8463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mtClean="0"/>
              <a:t>기존 아이디로 중복이 불가하다</a:t>
            </a:r>
            <a:endParaRPr lang="en-US" altLang="ko-KR" dirty="0" smtClean="0"/>
          </a:p>
        </p:txBody>
      </p:sp>
      <p:cxnSp>
        <p:nvCxnSpPr>
          <p:cNvPr id="6" name="직선 화살표 연결선 5"/>
          <p:cNvCxnSpPr>
            <a:stCxn id="5" idx="1"/>
          </p:cNvCxnSpPr>
          <p:nvPr/>
        </p:nvCxnSpPr>
        <p:spPr>
          <a:xfrm flipH="1">
            <a:off x="4980373" y="2164760"/>
            <a:ext cx="1997657" cy="458331"/>
          </a:xfrm>
          <a:prstGeom prst="straightConnector1">
            <a:avLst/>
          </a:prstGeom>
          <a:ln w="50800">
            <a:solidFill>
              <a:srgbClr val="EF84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978030" y="1060098"/>
            <a:ext cx="4855904" cy="646331"/>
          </a:xfrm>
          <a:prstGeom prst="rect">
            <a:avLst/>
          </a:prstGeom>
          <a:noFill/>
          <a:ln w="31750">
            <a:solidFill>
              <a:srgbClr val="EF8463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후원 조회된 내역을 가지고 회원가입을 진행하며 후원 시 입력했던 내역을 가져온다</a:t>
            </a:r>
            <a:r>
              <a:rPr lang="en-US" altLang="ko-KR" dirty="0" smtClean="0"/>
              <a:t>.</a:t>
            </a:r>
          </a:p>
        </p:txBody>
      </p:sp>
      <p:cxnSp>
        <p:nvCxnSpPr>
          <p:cNvPr id="9" name="직선 화살표 연결선 8"/>
          <p:cNvCxnSpPr>
            <a:stCxn id="8" idx="1"/>
          </p:cNvCxnSpPr>
          <p:nvPr/>
        </p:nvCxnSpPr>
        <p:spPr>
          <a:xfrm flipH="1" flipV="1">
            <a:off x="2521258" y="1334824"/>
            <a:ext cx="4456772" cy="48440"/>
          </a:xfrm>
          <a:prstGeom prst="straightConnector1">
            <a:avLst/>
          </a:prstGeom>
          <a:ln w="50800">
            <a:solidFill>
              <a:srgbClr val="EF84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344" y="3190707"/>
            <a:ext cx="4572734" cy="2499341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 flipV="1">
            <a:off x="5716496" y="5175682"/>
            <a:ext cx="3294339" cy="776151"/>
          </a:xfrm>
          <a:prstGeom prst="straightConnector1">
            <a:avLst/>
          </a:prstGeom>
          <a:ln w="41275">
            <a:solidFill>
              <a:srgbClr val="EF84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13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836595" y="-6485"/>
            <a:ext cx="0" cy="836579"/>
          </a:xfrm>
          <a:prstGeom prst="line">
            <a:avLst/>
          </a:prstGeom>
          <a:ln w="57150">
            <a:solidFill>
              <a:srgbClr val="C1CC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312594" y="447472"/>
            <a:ext cx="3048001" cy="389107"/>
          </a:xfrm>
          <a:prstGeom prst="rect">
            <a:avLst/>
          </a:prstGeom>
          <a:solidFill>
            <a:srgbClr val="C1CC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UI</a:t>
            </a:r>
            <a:r>
              <a:rPr lang="ko-KR" altLang="en-US" dirty="0" smtClean="0"/>
              <a:t>기능 및 핵심코드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056237" y="2626279"/>
            <a:ext cx="62525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solidFill>
                  <a:srgbClr val="A5B589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Information </a:t>
            </a:r>
            <a:endParaRPr lang="ko-KR" altLang="en-US" sz="8000" dirty="0">
              <a:solidFill>
                <a:srgbClr val="A5B589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20926" y="3922340"/>
            <a:ext cx="2678349" cy="0"/>
          </a:xfrm>
          <a:prstGeom prst="line">
            <a:avLst/>
          </a:prstGeom>
          <a:ln>
            <a:solidFill>
              <a:srgbClr val="A5B5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46228" y="394971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A5B589"/>
                </a:solidFill>
              </a:rPr>
              <a:t>사용자 </a:t>
            </a:r>
            <a:r>
              <a:rPr lang="en-US" altLang="ko-KR" dirty="0" smtClean="0">
                <a:solidFill>
                  <a:srgbClr val="A5B589"/>
                </a:solidFill>
              </a:rPr>
              <a:t>- </a:t>
            </a:r>
            <a:r>
              <a:rPr lang="ko-KR" altLang="en-US" dirty="0" smtClean="0">
                <a:solidFill>
                  <a:srgbClr val="A5B589"/>
                </a:solidFill>
              </a:rPr>
              <a:t>홍문표</a:t>
            </a:r>
            <a:endParaRPr lang="ko-KR" altLang="en-US" dirty="0">
              <a:solidFill>
                <a:srgbClr val="A5B5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50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-1"/>
            <a:ext cx="12192000" cy="849549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ko-KR" altLang="en-US" sz="2800" b="1" dirty="0" smtClean="0">
                <a:solidFill>
                  <a:schemeClr val="bg1"/>
                </a:solidFill>
                <a:ea typeface="HY강M" panose="02030600000101010101" pitchFamily="18" charset="-127"/>
              </a:rPr>
              <a:t>사용자 </a:t>
            </a:r>
            <a:r>
              <a:rPr lang="en-US" altLang="ko-KR" sz="2800" b="1" dirty="0" smtClean="0">
                <a:solidFill>
                  <a:schemeClr val="bg1"/>
                </a:solidFill>
                <a:ea typeface="HY강M" panose="02030600000101010101" pitchFamily="18" charset="-127"/>
              </a:rPr>
              <a:t>UI – </a:t>
            </a:r>
            <a:r>
              <a:rPr lang="ko-KR" altLang="en-US" sz="2800" b="1" dirty="0" smtClean="0">
                <a:solidFill>
                  <a:schemeClr val="bg1"/>
                </a:solidFill>
                <a:ea typeface="HY강M" panose="02030600000101010101" pitchFamily="18" charset="-127"/>
              </a:rPr>
              <a:t>회사소개</a:t>
            </a:r>
            <a:endParaRPr lang="ko-KR" altLang="en-US" sz="28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424"/>
            <a:ext cx="9805480" cy="565578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749" y="2974614"/>
            <a:ext cx="5395428" cy="3718882"/>
          </a:xfrm>
          <a:prstGeom prst="rect">
            <a:avLst/>
          </a:prstGeom>
        </p:spPr>
      </p:pic>
      <p:cxnSp>
        <p:nvCxnSpPr>
          <p:cNvPr id="9" name="꺾인 연결선 8"/>
          <p:cNvCxnSpPr/>
          <p:nvPr/>
        </p:nvCxnSpPr>
        <p:spPr>
          <a:xfrm>
            <a:off x="9805481" y="1056725"/>
            <a:ext cx="674451" cy="1917889"/>
          </a:xfrm>
          <a:prstGeom prst="bentConnector2">
            <a:avLst/>
          </a:prstGeom>
          <a:ln w="34925">
            <a:solidFill>
              <a:srgbClr val="EF84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560340" y="2381566"/>
            <a:ext cx="2041524" cy="307777"/>
          </a:xfrm>
          <a:prstGeom prst="rect">
            <a:avLst/>
          </a:prstGeom>
          <a:noFill/>
          <a:ln>
            <a:solidFill>
              <a:srgbClr val="EF8463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상단 탭 부분 스크립트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7307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-1"/>
            <a:ext cx="12192000" cy="849549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ko-KR" altLang="en-US" sz="2800" b="1" dirty="0" smtClean="0">
                <a:solidFill>
                  <a:schemeClr val="bg1"/>
                </a:solidFill>
                <a:ea typeface="HY강M" panose="02030600000101010101" pitchFamily="18" charset="-127"/>
              </a:rPr>
              <a:t>사용자 </a:t>
            </a:r>
            <a:r>
              <a:rPr lang="en-US" altLang="ko-KR" sz="2800" b="1" dirty="0" smtClean="0">
                <a:solidFill>
                  <a:schemeClr val="bg1"/>
                </a:solidFill>
                <a:ea typeface="HY강M" panose="02030600000101010101" pitchFamily="18" charset="-127"/>
              </a:rPr>
              <a:t>UI – </a:t>
            </a:r>
            <a:r>
              <a:rPr lang="ko-KR" altLang="en-US" sz="2800" b="1" dirty="0" smtClean="0">
                <a:solidFill>
                  <a:schemeClr val="bg1"/>
                </a:solidFill>
                <a:ea typeface="HY강M" panose="02030600000101010101" pitchFamily="18" charset="-127"/>
              </a:rPr>
              <a:t>후원 가이드</a:t>
            </a:r>
            <a:endParaRPr lang="ko-KR" altLang="en-US" sz="28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6730"/>
            <a:ext cx="9110005" cy="4877859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flipV="1">
            <a:off x="8857197" y="1352138"/>
            <a:ext cx="776317" cy="13095"/>
          </a:xfrm>
          <a:prstGeom prst="straightConnector1">
            <a:avLst/>
          </a:prstGeom>
          <a:ln w="57150">
            <a:solidFill>
              <a:srgbClr val="F29A7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>
            <a:endCxn id="6" idx="0"/>
          </p:cNvCxnSpPr>
          <p:nvPr/>
        </p:nvCxnSpPr>
        <p:spPr>
          <a:xfrm>
            <a:off x="9014604" y="2156604"/>
            <a:ext cx="443929" cy="951731"/>
          </a:xfrm>
          <a:prstGeom prst="straightConnector1">
            <a:avLst/>
          </a:prstGeom>
          <a:ln w="57150">
            <a:solidFill>
              <a:srgbClr val="F29A7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633514" y="1217085"/>
            <a:ext cx="2425664" cy="369332"/>
          </a:xfrm>
          <a:prstGeom prst="rect">
            <a:avLst/>
          </a:prstGeom>
          <a:noFill/>
          <a:ln>
            <a:solidFill>
              <a:srgbClr val="EF8463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후원하기 폼으로 이동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378177" y="2435739"/>
            <a:ext cx="2507418" cy="646331"/>
          </a:xfrm>
          <a:prstGeom prst="rect">
            <a:avLst/>
          </a:prstGeom>
          <a:noFill/>
          <a:ln>
            <a:solidFill>
              <a:srgbClr val="EF8463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상단 탭 부분 스크립트</a:t>
            </a:r>
            <a:endParaRPr lang="en-US" altLang="ko-KR" dirty="0" smtClean="0"/>
          </a:p>
          <a:p>
            <a:r>
              <a:rPr lang="ko-KR" altLang="en-US" dirty="0" smtClean="0"/>
              <a:t>회사소개 탭과 동일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819" y="3108335"/>
            <a:ext cx="5395428" cy="37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5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-1"/>
            <a:ext cx="12192000" cy="849549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ko-KR" altLang="en-US" sz="2800" b="1" dirty="0" smtClean="0">
                <a:solidFill>
                  <a:schemeClr val="bg1"/>
                </a:solidFill>
                <a:ea typeface="HY강M" panose="02030600000101010101" pitchFamily="18" charset="-127"/>
              </a:rPr>
              <a:t>사용자 </a:t>
            </a:r>
            <a:r>
              <a:rPr lang="en-US" altLang="ko-KR" sz="2800" b="1" dirty="0" smtClean="0">
                <a:solidFill>
                  <a:schemeClr val="bg1"/>
                </a:solidFill>
                <a:ea typeface="HY강M" panose="02030600000101010101" pitchFamily="18" charset="-127"/>
              </a:rPr>
              <a:t>UI – </a:t>
            </a:r>
            <a:r>
              <a:rPr lang="ko-KR" altLang="en-US" sz="2800" b="1" dirty="0" smtClean="0">
                <a:solidFill>
                  <a:schemeClr val="bg1"/>
                </a:solidFill>
                <a:ea typeface="HY강M" panose="02030600000101010101" pitchFamily="18" charset="-127"/>
              </a:rPr>
              <a:t>투 명 성</a:t>
            </a:r>
            <a:endParaRPr lang="ko-KR" altLang="en-US" sz="28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424"/>
            <a:ext cx="7815532" cy="60584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897" y="1889329"/>
            <a:ext cx="5784081" cy="4968671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V="1">
            <a:off x="5625717" y="4468483"/>
            <a:ext cx="1009180" cy="4629"/>
          </a:xfrm>
          <a:prstGeom prst="straightConnector1">
            <a:avLst/>
          </a:prstGeom>
          <a:ln w="57150">
            <a:solidFill>
              <a:srgbClr val="F29A7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074324" y="1150665"/>
            <a:ext cx="3666388" cy="738664"/>
          </a:xfrm>
          <a:prstGeom prst="rect">
            <a:avLst/>
          </a:prstGeom>
          <a:noFill/>
          <a:ln>
            <a:solidFill>
              <a:srgbClr val="EF8463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그래프는 </a:t>
            </a:r>
            <a:r>
              <a:rPr lang="en-US" altLang="ko-KR" sz="1400" dirty="0" smtClean="0"/>
              <a:t>google</a:t>
            </a:r>
            <a:r>
              <a:rPr lang="ko-KR" altLang="en-US" sz="1400" dirty="0" smtClean="0"/>
              <a:t> 그래프를 사용</a:t>
            </a:r>
            <a:endParaRPr lang="en-US" altLang="ko-KR" sz="1400" dirty="0" smtClean="0"/>
          </a:p>
          <a:p>
            <a:r>
              <a:rPr lang="ko-KR" altLang="en-US" sz="1400" dirty="0" smtClean="0"/>
              <a:t>매달마다 모금되는 금액과 보육원에 전달될</a:t>
            </a:r>
            <a:endParaRPr lang="en-US" altLang="ko-KR" sz="1400" dirty="0" smtClean="0"/>
          </a:p>
          <a:p>
            <a:r>
              <a:rPr lang="ko-KR" altLang="en-US" sz="1400" dirty="0" smtClean="0"/>
              <a:t>금액을 출력 합니다</a:t>
            </a:r>
            <a:r>
              <a:rPr lang="en-US" altLang="ko-KR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188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-1"/>
            <a:ext cx="12192000" cy="849549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ko-KR" altLang="en-US" sz="2800" b="1" dirty="0" smtClean="0">
                <a:solidFill>
                  <a:schemeClr val="bg1"/>
                </a:solidFill>
                <a:ea typeface="HY강M" panose="02030600000101010101" pitchFamily="18" charset="-127"/>
              </a:rPr>
              <a:t>사용자 </a:t>
            </a:r>
            <a:r>
              <a:rPr lang="en-US" altLang="ko-KR" sz="2800" b="1" dirty="0" smtClean="0">
                <a:solidFill>
                  <a:schemeClr val="bg1"/>
                </a:solidFill>
                <a:ea typeface="HY강M" panose="02030600000101010101" pitchFamily="18" charset="-127"/>
              </a:rPr>
              <a:t>UI – </a:t>
            </a:r>
            <a:r>
              <a:rPr lang="ko-KR" altLang="en-US" sz="2800" b="1" dirty="0" smtClean="0">
                <a:solidFill>
                  <a:schemeClr val="bg1"/>
                </a:solidFill>
                <a:ea typeface="HY강M" panose="02030600000101010101" pitchFamily="18" charset="-127"/>
              </a:rPr>
              <a:t>보육원 소개</a:t>
            </a:r>
            <a:endParaRPr lang="ko-KR" altLang="en-US" sz="28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424"/>
            <a:ext cx="8108830" cy="500246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919" y="849548"/>
            <a:ext cx="5784081" cy="6195597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V="1">
            <a:off x="4508739" y="3071004"/>
            <a:ext cx="1899180" cy="39135"/>
          </a:xfrm>
          <a:prstGeom prst="straightConnector1">
            <a:avLst/>
          </a:prstGeom>
          <a:ln w="57150">
            <a:solidFill>
              <a:srgbClr val="F29A7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19269" y="5903893"/>
            <a:ext cx="3595087" cy="738664"/>
          </a:xfrm>
          <a:prstGeom prst="rect">
            <a:avLst/>
          </a:prstGeom>
          <a:noFill/>
          <a:ln>
            <a:solidFill>
              <a:srgbClr val="EF8463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보육원 이미지 클릭 시 </a:t>
            </a:r>
            <a:r>
              <a:rPr lang="en-US" altLang="ko-KR" sz="1400" dirty="0"/>
              <a:t>L</a:t>
            </a:r>
            <a:r>
              <a:rPr lang="en-US" altLang="ko-KR" sz="1400" dirty="0" smtClean="0"/>
              <a:t>ight box</a:t>
            </a:r>
            <a:r>
              <a:rPr lang="ko-KR" altLang="en-US" sz="1400" dirty="0" smtClean="0"/>
              <a:t>로 보육원</a:t>
            </a:r>
            <a:endParaRPr lang="en-US" altLang="ko-KR" sz="1400" dirty="0" smtClean="0"/>
          </a:p>
          <a:p>
            <a:r>
              <a:rPr lang="ko-KR" altLang="en-US" sz="1400" dirty="0" smtClean="0"/>
              <a:t>자세히 보기 구현 </a:t>
            </a:r>
            <a:endParaRPr lang="en-US" altLang="ko-KR" sz="1400" dirty="0" smtClean="0"/>
          </a:p>
          <a:p>
            <a:r>
              <a:rPr lang="en-US" altLang="ko-KR" sz="1400" dirty="0" smtClean="0"/>
              <a:t>Ajax</a:t>
            </a:r>
            <a:r>
              <a:rPr lang="ko-KR" altLang="en-US" sz="1400" dirty="0" smtClean="0"/>
              <a:t>를 사용하여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DB </a:t>
            </a:r>
            <a:r>
              <a:rPr lang="ko-KR" altLang="en-US" sz="1400" dirty="0" smtClean="0"/>
              <a:t>값을 가져옵니다</a:t>
            </a:r>
            <a:r>
              <a:rPr lang="en-US" altLang="ko-KR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422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-1"/>
            <a:ext cx="12192000" cy="849549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ko-KR" altLang="en-US" sz="2800" b="1" dirty="0" smtClean="0">
                <a:solidFill>
                  <a:schemeClr val="bg1"/>
                </a:solidFill>
                <a:ea typeface="HY강M" panose="02030600000101010101" pitchFamily="18" charset="-127"/>
              </a:rPr>
              <a:t>사용자 </a:t>
            </a:r>
            <a:r>
              <a:rPr lang="en-US" altLang="ko-KR" sz="2800" b="1" dirty="0" smtClean="0">
                <a:solidFill>
                  <a:schemeClr val="bg1"/>
                </a:solidFill>
                <a:ea typeface="HY강M" panose="02030600000101010101" pitchFamily="18" charset="-127"/>
              </a:rPr>
              <a:t>UI – </a:t>
            </a:r>
            <a:r>
              <a:rPr lang="ko-KR" altLang="en-US" sz="2800" b="1" dirty="0" smtClean="0">
                <a:solidFill>
                  <a:schemeClr val="bg1"/>
                </a:solidFill>
                <a:ea typeface="HY강M" panose="02030600000101010101" pitchFamily="18" charset="-127"/>
              </a:rPr>
              <a:t>보육원 소개</a:t>
            </a:r>
            <a:r>
              <a:rPr lang="en-US" altLang="ko-KR" sz="2800" b="1" dirty="0" smtClean="0">
                <a:solidFill>
                  <a:schemeClr val="bg1"/>
                </a:solidFill>
                <a:ea typeface="HY강M" panose="02030600000101010101" pitchFamily="18" charset="-127"/>
              </a:rPr>
              <a:t>(Light box)</a:t>
            </a:r>
            <a:endParaRPr lang="ko-KR" altLang="en-US" sz="28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9548"/>
            <a:ext cx="9922100" cy="52158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283" y="2506603"/>
            <a:ext cx="5784081" cy="4351397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>
            <a:off x="4856672" y="5201728"/>
            <a:ext cx="1849611" cy="0"/>
          </a:xfrm>
          <a:prstGeom prst="straightConnector1">
            <a:avLst/>
          </a:prstGeom>
          <a:ln w="57150">
            <a:solidFill>
              <a:srgbClr val="F29A7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55788" y="6065356"/>
            <a:ext cx="4213013" cy="523220"/>
          </a:xfrm>
          <a:prstGeom prst="rect">
            <a:avLst/>
          </a:prstGeom>
          <a:noFill/>
          <a:ln>
            <a:solidFill>
              <a:srgbClr val="EF8463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이미지 클릭 시 왼쪽 상단에 클릭한 이미지를 출력</a:t>
            </a:r>
            <a:endParaRPr lang="en-US" altLang="ko-KR" sz="1400" dirty="0" smtClean="0"/>
          </a:p>
          <a:p>
            <a:r>
              <a:rPr lang="ko-KR" altLang="en-US" sz="1400" dirty="0" smtClean="0"/>
              <a:t>해당 보육원 정보는 오른쪽에 출력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38440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11933903" y="0"/>
            <a:ext cx="258097" cy="6858000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208248" y="1137468"/>
            <a:ext cx="818536" cy="1480370"/>
          </a:xfrm>
          <a:prstGeom prst="rect">
            <a:avLst/>
          </a:prstGeom>
          <a:solidFill>
            <a:srgbClr val="C1CC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355139" y="1297858"/>
            <a:ext cx="1308918" cy="1308918"/>
          </a:xfrm>
          <a:prstGeom prst="ellipse">
            <a:avLst/>
          </a:prstGeom>
          <a:solidFill>
            <a:srgbClr val="F29A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514" y="1403167"/>
            <a:ext cx="479323" cy="4793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52" y="1403167"/>
            <a:ext cx="479323" cy="4793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513" y="1959692"/>
            <a:ext cx="479323" cy="4793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52" y="1959691"/>
            <a:ext cx="479323" cy="47932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67" y="1242777"/>
            <a:ext cx="602777" cy="60277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545" y="1845554"/>
            <a:ext cx="653127" cy="65312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 flipH="1" flipV="1">
            <a:off x="3050328" y="1819705"/>
            <a:ext cx="1812619" cy="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H="1">
            <a:off x="6805264" y="1607769"/>
            <a:ext cx="1968910" cy="7374"/>
          </a:xfrm>
          <a:prstGeom prst="straightConnector1">
            <a:avLst/>
          </a:prstGeom>
          <a:ln w="57150">
            <a:solidFill>
              <a:srgbClr val="C1CCAE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6805264" y="2071142"/>
            <a:ext cx="1968910" cy="7374"/>
          </a:xfrm>
          <a:prstGeom prst="straightConnector1">
            <a:avLst/>
          </a:prstGeom>
          <a:ln w="57150">
            <a:solidFill>
              <a:srgbClr val="C1CCAE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716" y="1057648"/>
            <a:ext cx="486517" cy="48651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494" y="218637"/>
            <a:ext cx="584896" cy="584896"/>
          </a:xfrm>
          <a:prstGeom prst="rect">
            <a:avLst/>
          </a:prstGeom>
        </p:spPr>
      </p:pic>
      <p:cxnSp>
        <p:nvCxnSpPr>
          <p:cNvPr id="45" name="구부러진 연결선 44"/>
          <p:cNvCxnSpPr/>
          <p:nvPr/>
        </p:nvCxnSpPr>
        <p:spPr>
          <a:xfrm rot="10800000" flipV="1">
            <a:off x="3058126" y="2038878"/>
            <a:ext cx="1804822" cy="711695"/>
          </a:xfrm>
          <a:prstGeom prst="curvedConnector3">
            <a:avLst/>
          </a:prstGeom>
          <a:ln w="57150">
            <a:solidFill>
              <a:srgbClr val="EF84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구부러진 연결선 45"/>
          <p:cNvCxnSpPr/>
          <p:nvPr/>
        </p:nvCxnSpPr>
        <p:spPr>
          <a:xfrm rot="10800000">
            <a:off x="3002494" y="894561"/>
            <a:ext cx="1836274" cy="649606"/>
          </a:xfrm>
          <a:prstGeom prst="curvedConnector3">
            <a:avLst/>
          </a:prstGeom>
          <a:ln w="57150">
            <a:solidFill>
              <a:srgbClr val="EF84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494" y="1161742"/>
            <a:ext cx="523110" cy="52311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688" y="2001763"/>
            <a:ext cx="571118" cy="571118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759" y="2160989"/>
            <a:ext cx="467474" cy="467474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0" y="0"/>
            <a:ext cx="258097" cy="6857999"/>
          </a:xfrm>
          <a:prstGeom prst="rect">
            <a:avLst/>
          </a:prstGeom>
          <a:solidFill>
            <a:srgbClr val="F29A7E"/>
          </a:solidFill>
          <a:ln>
            <a:solidFill>
              <a:srgbClr val="EF8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624104" y="249475"/>
            <a:ext cx="1595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개발목적</a:t>
            </a:r>
            <a:endParaRPr lang="ko-KR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679053" y="3539613"/>
            <a:ext cx="906049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개인이나 단체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(</a:t>
            </a:r>
            <a:r>
              <a:rPr lang="ko-KR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기업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)</a:t>
            </a:r>
            <a:r>
              <a:rPr lang="ko-KR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들이 아동복지시설에 후원하는데 있어서 확실한 </a:t>
            </a:r>
            <a:r>
              <a:rPr lang="ko-KR" altLang="ko-KR" b="1" dirty="0">
                <a:solidFill>
                  <a:srgbClr val="EB6339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신빙성</a:t>
            </a:r>
            <a:r>
              <a:rPr lang="ko-KR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을 </a:t>
            </a:r>
            <a:r>
              <a:rPr lang="ko-KR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보장</a:t>
            </a:r>
            <a:endParaRPr lang="en-US" altLang="ko-KR" b="1" dirty="0" smtClean="0">
              <a:solidFill>
                <a:schemeClr val="tx1">
                  <a:lumMod val="50000"/>
                  <a:lumOff val="50000"/>
                </a:scheme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접근성을 </a:t>
            </a:r>
            <a:r>
              <a:rPr lang="ko-KR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바탕으로 </a:t>
            </a:r>
            <a:r>
              <a:rPr lang="ko-KR" altLang="ko-KR" b="1" dirty="0" smtClean="0">
                <a:solidFill>
                  <a:srgbClr val="EB6339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후원</a:t>
            </a:r>
            <a:r>
              <a:rPr lang="en-US" altLang="ko-KR" b="1" dirty="0" smtClean="0">
                <a:solidFill>
                  <a:srgbClr val="EB6339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r>
              <a:rPr lang="ko-KR" altLang="ko-KR" b="1" dirty="0" smtClean="0">
                <a:solidFill>
                  <a:srgbClr val="EB6339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장려</a:t>
            </a:r>
            <a:endParaRPr lang="en-US" altLang="ko-KR" b="1" dirty="0" smtClean="0">
              <a:solidFill>
                <a:srgbClr val="EB6339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소외된 </a:t>
            </a:r>
            <a:r>
              <a:rPr lang="ko-KR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지역사회의 아동의 </a:t>
            </a:r>
            <a:r>
              <a:rPr lang="ko-KR" altLang="ko-KR" b="1" dirty="0">
                <a:solidFill>
                  <a:srgbClr val="EB6339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기본적인 권리를 존중</a:t>
            </a:r>
            <a:r>
              <a:rPr lang="ko-KR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하고 아동이 </a:t>
            </a:r>
            <a:r>
              <a:rPr lang="ko-KR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직접 </a:t>
            </a:r>
            <a:endParaRPr lang="en-US" altLang="ko-KR" b="1" dirty="0" smtClean="0">
              <a:solidFill>
                <a:schemeClr val="tx1">
                  <a:lumMod val="50000"/>
                  <a:lumOff val="50000"/>
                </a:scheme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 </a:t>
            </a:r>
            <a:r>
              <a:rPr lang="ko-KR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주체자로서 사회활동을 </a:t>
            </a:r>
            <a:r>
              <a:rPr lang="ko-KR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하며 자라날 수 있도록 도우며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, </a:t>
            </a:r>
            <a:endParaRPr lang="en-US" altLang="ko-KR" b="1" dirty="0" smtClean="0">
              <a:solidFill>
                <a:schemeClr val="tx1">
                  <a:lumMod val="50000"/>
                  <a:lumOff val="50000"/>
                </a:scheme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  </a:t>
            </a:r>
            <a:r>
              <a:rPr lang="ko-KR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직접 </a:t>
            </a:r>
            <a:r>
              <a:rPr lang="ko-KR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도움을 줄 수 없는 사람들의 마음을 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전함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537753" y="1544165"/>
            <a:ext cx="764572" cy="561975"/>
            <a:chOff x="5510461" y="1538717"/>
            <a:chExt cx="764572" cy="561975"/>
          </a:xfrm>
        </p:grpSpPr>
        <p:pic>
          <p:nvPicPr>
            <p:cNvPr id="1026" name="Picture 2" descr="(ì£¼)ë¯¸ëë¥ë ¥ê°ë°êµì¡ì"/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238"/>
            <a:stretch/>
          </p:blipFill>
          <p:spPr bwMode="auto">
            <a:xfrm>
              <a:off x="5510461" y="1538717"/>
              <a:ext cx="698839" cy="561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직사각형 61"/>
            <p:cNvSpPr/>
            <p:nvPr/>
          </p:nvSpPr>
          <p:spPr>
            <a:xfrm>
              <a:off x="6157275" y="1671330"/>
              <a:ext cx="117758" cy="280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988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-1"/>
            <a:ext cx="12192000" cy="849549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ko-KR" altLang="en-US" sz="2800" b="1" dirty="0" smtClean="0">
                <a:solidFill>
                  <a:schemeClr val="bg1"/>
                </a:solidFill>
                <a:ea typeface="HY강M" panose="02030600000101010101" pitchFamily="18" charset="-127"/>
              </a:rPr>
              <a:t>사용자 </a:t>
            </a:r>
            <a:r>
              <a:rPr lang="en-US" altLang="ko-KR" sz="2800" b="1" dirty="0" smtClean="0">
                <a:solidFill>
                  <a:schemeClr val="bg1"/>
                </a:solidFill>
                <a:ea typeface="HY강M" panose="02030600000101010101" pitchFamily="18" charset="-127"/>
              </a:rPr>
              <a:t>UI – </a:t>
            </a:r>
            <a:r>
              <a:rPr lang="ko-KR" altLang="en-US" sz="2800" b="1" dirty="0" smtClean="0">
                <a:solidFill>
                  <a:schemeClr val="bg1"/>
                </a:solidFill>
                <a:ea typeface="HY강M" panose="02030600000101010101" pitchFamily="18" charset="-127"/>
              </a:rPr>
              <a:t>나의 정보 수정</a:t>
            </a:r>
            <a:endParaRPr lang="ko-KR" altLang="en-US" sz="28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329" y="901424"/>
            <a:ext cx="6728603" cy="5972581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 flipV="1">
            <a:off x="8831866" y="5077326"/>
            <a:ext cx="894302" cy="34510"/>
          </a:xfrm>
          <a:prstGeom prst="straightConnector1">
            <a:avLst/>
          </a:prstGeom>
          <a:ln w="57150">
            <a:solidFill>
              <a:srgbClr val="F29A7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V="1">
            <a:off x="8966779" y="6547449"/>
            <a:ext cx="612229" cy="2"/>
          </a:xfrm>
          <a:prstGeom prst="straightConnector1">
            <a:avLst/>
          </a:prstGeom>
          <a:ln w="57150">
            <a:solidFill>
              <a:srgbClr val="F29A7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9695272" y="1609888"/>
            <a:ext cx="2181" cy="2541843"/>
          </a:xfrm>
          <a:prstGeom prst="straightConnector1">
            <a:avLst/>
          </a:prstGeom>
          <a:ln w="57150">
            <a:solidFill>
              <a:srgbClr val="F29A7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591926" y="975893"/>
            <a:ext cx="4275722" cy="646331"/>
          </a:xfrm>
          <a:prstGeom prst="rect">
            <a:avLst/>
          </a:prstGeom>
          <a:noFill/>
          <a:ln>
            <a:solidFill>
              <a:srgbClr val="EF8463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Combo</a:t>
            </a:r>
            <a:r>
              <a:rPr lang="ko-KR" altLang="en-US" dirty="0"/>
              <a:t> </a:t>
            </a:r>
            <a:r>
              <a:rPr lang="en-US" altLang="ko-KR" dirty="0" smtClean="0"/>
              <a:t>box</a:t>
            </a:r>
            <a:r>
              <a:rPr lang="ko-KR" altLang="en-US" dirty="0" smtClean="0"/>
              <a:t> 사용시 선택된 도매인 값을</a:t>
            </a:r>
            <a:endParaRPr lang="en-US" altLang="ko-KR" dirty="0" smtClean="0"/>
          </a:p>
          <a:p>
            <a:r>
              <a:rPr lang="en-US" altLang="ko-KR" dirty="0" smtClean="0">
                <a:solidFill>
                  <a:srgbClr val="FF0000"/>
                </a:solidFill>
              </a:rPr>
              <a:t>&lt;Input type :”text”&gt;</a:t>
            </a:r>
            <a:r>
              <a:rPr lang="ko-KR" altLang="en-US" dirty="0" smtClean="0">
                <a:solidFill>
                  <a:srgbClr val="FF0000"/>
                </a:solidFill>
              </a:rPr>
              <a:t>에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저장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1905"/>
            <a:ext cx="3706172" cy="580021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579008" y="4469059"/>
            <a:ext cx="2612992" cy="923330"/>
          </a:xfrm>
          <a:prstGeom prst="rect">
            <a:avLst/>
          </a:prstGeom>
          <a:noFill/>
          <a:ln>
            <a:solidFill>
              <a:srgbClr val="EF8463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 시 사용했던</a:t>
            </a:r>
            <a:endParaRPr lang="en-US" altLang="ko-KR" dirty="0" smtClean="0"/>
          </a:p>
          <a:p>
            <a:r>
              <a:rPr lang="ko-KR" altLang="en-US" dirty="0" smtClean="0"/>
              <a:t>우편 번호 찾기와 동일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다음사용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9579008" y="6362783"/>
            <a:ext cx="2408032" cy="369332"/>
          </a:xfrm>
          <a:prstGeom prst="rect">
            <a:avLst/>
          </a:prstGeom>
          <a:noFill/>
          <a:ln>
            <a:solidFill>
              <a:srgbClr val="EF8463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HOME </a:t>
            </a:r>
            <a:r>
              <a:rPr lang="ko-KR" altLang="en-US" dirty="0" smtClean="0"/>
              <a:t>화면으로 이동</a:t>
            </a:r>
            <a:endParaRPr lang="ko-KR" altLang="en-US" dirty="0"/>
          </a:p>
        </p:txBody>
      </p:sp>
      <p:cxnSp>
        <p:nvCxnSpPr>
          <p:cNvPr id="15" name="직선 화살표 연결선 14"/>
          <p:cNvCxnSpPr/>
          <p:nvPr/>
        </p:nvCxnSpPr>
        <p:spPr>
          <a:xfrm flipH="1" flipV="1">
            <a:off x="3278038" y="5667555"/>
            <a:ext cx="4698899" cy="879895"/>
          </a:xfrm>
          <a:prstGeom prst="straightConnector1">
            <a:avLst/>
          </a:prstGeom>
          <a:ln w="57150">
            <a:solidFill>
              <a:srgbClr val="F29A7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8635042" y="1562277"/>
            <a:ext cx="12156" cy="2580516"/>
          </a:xfrm>
          <a:prstGeom prst="straightConnector1">
            <a:avLst/>
          </a:prstGeom>
          <a:ln w="57150">
            <a:solidFill>
              <a:srgbClr val="F29A7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43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-1"/>
            <a:ext cx="12192000" cy="849549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ko-KR" altLang="en-US" sz="2800" b="1" dirty="0" smtClean="0">
                <a:solidFill>
                  <a:schemeClr val="bg1"/>
                </a:solidFill>
                <a:ea typeface="HY강M" panose="02030600000101010101" pitchFamily="18" charset="-127"/>
              </a:rPr>
              <a:t>사용자 </a:t>
            </a:r>
            <a:r>
              <a:rPr lang="en-US" altLang="ko-KR" sz="2800" b="1" dirty="0" smtClean="0">
                <a:solidFill>
                  <a:schemeClr val="bg1"/>
                </a:solidFill>
                <a:ea typeface="HY강M" panose="02030600000101010101" pitchFamily="18" charset="-127"/>
              </a:rPr>
              <a:t>UI – </a:t>
            </a:r>
            <a:r>
              <a:rPr lang="ko-KR" altLang="en-US" sz="2800" b="1" dirty="0" smtClean="0">
                <a:solidFill>
                  <a:schemeClr val="bg1"/>
                </a:solidFill>
                <a:ea typeface="HY강M" panose="02030600000101010101" pitchFamily="18" charset="-127"/>
              </a:rPr>
              <a:t>나의 정보 수정 </a:t>
            </a:r>
            <a:r>
              <a:rPr lang="en-US" altLang="ko-KR" sz="2800" b="1" dirty="0" smtClean="0">
                <a:solidFill>
                  <a:schemeClr val="bg1"/>
                </a:solidFill>
                <a:ea typeface="HY강M" panose="02030600000101010101" pitchFamily="18" charset="-127"/>
              </a:rPr>
              <a:t>(</a:t>
            </a:r>
            <a:r>
              <a:rPr lang="ko-KR" altLang="en-US" sz="2800" b="1" dirty="0" smtClean="0">
                <a:solidFill>
                  <a:schemeClr val="bg1"/>
                </a:solidFill>
                <a:ea typeface="HY강M" panose="02030600000101010101" pitchFamily="18" charset="-127"/>
              </a:rPr>
              <a:t>비밀번호 변경</a:t>
            </a:r>
            <a:r>
              <a:rPr lang="en-US" altLang="ko-KR" sz="2800" b="1" dirty="0" smtClean="0">
                <a:solidFill>
                  <a:schemeClr val="bg1"/>
                </a:solidFill>
                <a:ea typeface="HY강M" panose="02030600000101010101" pitchFamily="18" charset="-127"/>
              </a:rPr>
              <a:t>)</a:t>
            </a:r>
            <a:endParaRPr lang="ko-KR" altLang="en-US" sz="28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683" y="2276421"/>
            <a:ext cx="3071126" cy="2057578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>
            <a:off x="8419381" y="3511352"/>
            <a:ext cx="34506" cy="1388452"/>
          </a:xfrm>
          <a:prstGeom prst="straightConnector1">
            <a:avLst/>
          </a:prstGeom>
          <a:ln w="57150">
            <a:solidFill>
              <a:srgbClr val="F29A7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784482" y="4898199"/>
            <a:ext cx="1925527" cy="52322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dirty="0" smtClean="0"/>
              <a:t>Window close();</a:t>
            </a:r>
            <a:r>
              <a:rPr lang="ko-KR" altLang="en-US" sz="1400" dirty="0" smtClean="0"/>
              <a:t>를 </a:t>
            </a:r>
            <a:endParaRPr lang="en-US" altLang="ko-KR" sz="1400" dirty="0" smtClean="0"/>
          </a:p>
          <a:p>
            <a:r>
              <a:rPr lang="ko-KR" altLang="en-US" sz="1400" dirty="0" smtClean="0"/>
              <a:t>사용하여 현재창 종료</a:t>
            </a:r>
            <a:endParaRPr lang="ko-KR" alt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1526815" y="849548"/>
            <a:ext cx="3589444" cy="52322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/>
              <a:t>현재 비밀번호와 변경 비밀번호 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확인 값이</a:t>
            </a:r>
            <a:endParaRPr lang="en-US" altLang="ko-KR" sz="1400" dirty="0" smtClean="0"/>
          </a:p>
          <a:p>
            <a:r>
              <a:rPr lang="ko-KR" altLang="en-US" sz="1400" dirty="0" smtClean="0"/>
              <a:t>조건 충족하면 비밀번호 변경 완료</a:t>
            </a:r>
            <a:endParaRPr lang="ko-KR" altLang="en-US" sz="1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36" y="1634378"/>
            <a:ext cx="5806414" cy="4978897"/>
          </a:xfrm>
          <a:prstGeom prst="rect">
            <a:avLst/>
          </a:prstGeom>
        </p:spPr>
      </p:pic>
      <p:cxnSp>
        <p:nvCxnSpPr>
          <p:cNvPr id="16" name="직선 화살표 연결선 15"/>
          <p:cNvCxnSpPr>
            <a:endCxn id="22" idx="3"/>
          </p:cNvCxnSpPr>
          <p:nvPr/>
        </p:nvCxnSpPr>
        <p:spPr>
          <a:xfrm flipH="1" flipV="1">
            <a:off x="5116259" y="1111158"/>
            <a:ext cx="2224820" cy="2270398"/>
          </a:xfrm>
          <a:prstGeom prst="straightConnector1">
            <a:avLst/>
          </a:prstGeom>
          <a:ln w="57150">
            <a:solidFill>
              <a:srgbClr val="F29A7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2725947" y="1372768"/>
            <a:ext cx="0" cy="404274"/>
          </a:xfrm>
          <a:prstGeom prst="straightConnector1">
            <a:avLst/>
          </a:prstGeom>
          <a:ln w="57150">
            <a:solidFill>
              <a:srgbClr val="F29A7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98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-1"/>
            <a:ext cx="12192000" cy="849549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ko-KR" altLang="en-US" sz="2800" b="1" dirty="0" smtClean="0">
                <a:solidFill>
                  <a:schemeClr val="bg1"/>
                </a:solidFill>
                <a:ea typeface="HY강M" panose="02030600000101010101" pitchFamily="18" charset="-127"/>
              </a:rPr>
              <a:t>사용자 </a:t>
            </a:r>
            <a:r>
              <a:rPr lang="en-US" altLang="ko-KR" sz="2800" b="1" dirty="0" smtClean="0">
                <a:solidFill>
                  <a:schemeClr val="bg1"/>
                </a:solidFill>
                <a:ea typeface="HY강M" panose="02030600000101010101" pitchFamily="18" charset="-127"/>
              </a:rPr>
              <a:t>UI – </a:t>
            </a:r>
            <a:r>
              <a:rPr lang="ko-KR" altLang="en-US" sz="2800" b="1" dirty="0" smtClean="0">
                <a:solidFill>
                  <a:schemeClr val="bg1"/>
                </a:solidFill>
                <a:ea typeface="HY강M" panose="02030600000101010101" pitchFamily="18" charset="-127"/>
              </a:rPr>
              <a:t>나의 후원 보기</a:t>
            </a:r>
            <a:endParaRPr lang="ko-KR" altLang="en-US" sz="28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298" y="901424"/>
            <a:ext cx="8631653" cy="5936494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flipH="1" flipV="1">
            <a:off x="2827421" y="1600200"/>
            <a:ext cx="533515" cy="319027"/>
          </a:xfrm>
          <a:prstGeom prst="straightConnector1">
            <a:avLst/>
          </a:prstGeom>
          <a:ln w="57150">
            <a:solidFill>
              <a:srgbClr val="F29A7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 flipH="1" flipV="1">
            <a:off x="10112882" y="1431985"/>
            <a:ext cx="920076" cy="11804"/>
          </a:xfrm>
          <a:prstGeom prst="straightConnector1">
            <a:avLst/>
          </a:prstGeom>
          <a:ln w="57150">
            <a:solidFill>
              <a:srgbClr val="F29A7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V="1">
            <a:off x="7734693" y="6460958"/>
            <a:ext cx="1240865" cy="3408"/>
          </a:xfrm>
          <a:prstGeom prst="straightConnector1">
            <a:avLst/>
          </a:prstGeom>
          <a:ln w="57150">
            <a:solidFill>
              <a:srgbClr val="F29A7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3856008" y="2449902"/>
            <a:ext cx="1000664" cy="3318110"/>
          </a:xfrm>
          <a:prstGeom prst="straightConnector1">
            <a:avLst/>
          </a:prstGeom>
          <a:ln w="57150">
            <a:solidFill>
              <a:srgbClr val="F29A7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2608"/>
            <a:ext cx="3301298" cy="483530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135" y="885870"/>
            <a:ext cx="3158172" cy="646331"/>
          </a:xfrm>
          <a:prstGeom prst="rect">
            <a:avLst/>
          </a:prstGeom>
          <a:noFill/>
          <a:ln>
            <a:solidFill>
              <a:srgbClr val="EF8463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Controller </a:t>
            </a:r>
            <a:r>
              <a:rPr lang="ko-KR" altLang="en-US" dirty="0" smtClean="0"/>
              <a:t>값을 전송 하기 전</a:t>
            </a:r>
            <a:endParaRPr lang="en-US" altLang="ko-KR" dirty="0" smtClean="0"/>
          </a:p>
          <a:p>
            <a:r>
              <a:rPr lang="ko-KR" altLang="en-US" dirty="0" smtClean="0"/>
              <a:t>데이터 값 유무확인</a:t>
            </a:r>
            <a:endParaRPr lang="en-US" altLang="ko-KR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7456386" y="1209035"/>
            <a:ext cx="2656496" cy="369332"/>
          </a:xfrm>
          <a:prstGeom prst="rect">
            <a:avLst/>
          </a:prstGeom>
          <a:noFill/>
          <a:ln>
            <a:solidFill>
              <a:srgbClr val="EF8463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mtClean="0"/>
              <a:t>후원하기 페이지로 이동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360936" y="5768012"/>
            <a:ext cx="2661241" cy="646331"/>
          </a:xfrm>
          <a:prstGeom prst="rect">
            <a:avLst/>
          </a:prstGeom>
          <a:noFill/>
          <a:ln>
            <a:solidFill>
              <a:srgbClr val="EF8463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날짜 별로 정렬</a:t>
            </a:r>
            <a:endParaRPr lang="en-US" altLang="ko-KR" dirty="0" smtClean="0"/>
          </a:p>
          <a:p>
            <a:r>
              <a:rPr lang="en-US" altLang="ko-KR" dirty="0" smtClean="0"/>
              <a:t>SQL </a:t>
            </a:r>
            <a:r>
              <a:rPr lang="ko-KR" altLang="en-US" dirty="0" smtClean="0"/>
              <a:t>문에 </a:t>
            </a:r>
            <a:r>
              <a:rPr lang="en-US" altLang="ko-KR" dirty="0" smtClean="0"/>
              <a:t>order by </a:t>
            </a:r>
            <a:r>
              <a:rPr lang="ko-KR" altLang="en-US" dirty="0" smtClean="0"/>
              <a:t>사용</a:t>
            </a:r>
            <a:endParaRPr lang="en-US" altLang="ko-KR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8975558" y="6091177"/>
            <a:ext cx="3281668" cy="369332"/>
          </a:xfrm>
          <a:prstGeom prst="rect">
            <a:avLst/>
          </a:prstGeom>
          <a:noFill/>
          <a:ln>
            <a:solidFill>
              <a:srgbClr val="EF8463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후원 증명서 확이 폼으로 이동</a:t>
            </a:r>
            <a:endParaRPr lang="ko-KR" altLang="en-US" dirty="0"/>
          </a:p>
        </p:txBody>
      </p:sp>
      <p:cxnSp>
        <p:nvCxnSpPr>
          <p:cNvPr id="14" name="직선 화살표 연결선 13"/>
          <p:cNvCxnSpPr>
            <a:stCxn id="15" idx="2"/>
            <a:endCxn id="8" idx="0"/>
          </p:cNvCxnSpPr>
          <p:nvPr/>
        </p:nvCxnSpPr>
        <p:spPr>
          <a:xfrm>
            <a:off x="1580221" y="1532201"/>
            <a:ext cx="70428" cy="470407"/>
          </a:xfrm>
          <a:prstGeom prst="straightConnector1">
            <a:avLst/>
          </a:prstGeom>
          <a:ln w="57150">
            <a:solidFill>
              <a:srgbClr val="F29A7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76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-1"/>
            <a:ext cx="12192000" cy="849549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ko-KR" altLang="en-US" sz="2800" b="1" dirty="0" smtClean="0">
                <a:solidFill>
                  <a:schemeClr val="bg1"/>
                </a:solidFill>
                <a:ea typeface="HY강M" panose="02030600000101010101" pitchFamily="18" charset="-127"/>
              </a:rPr>
              <a:t>사용자 </a:t>
            </a:r>
            <a:r>
              <a:rPr lang="en-US" altLang="ko-KR" sz="2800" b="1" dirty="0" smtClean="0">
                <a:solidFill>
                  <a:schemeClr val="bg1"/>
                </a:solidFill>
                <a:ea typeface="HY강M" panose="02030600000101010101" pitchFamily="18" charset="-127"/>
              </a:rPr>
              <a:t>UI – </a:t>
            </a:r>
            <a:r>
              <a:rPr lang="ko-KR" altLang="en-US" sz="2800" b="1" dirty="0" smtClean="0">
                <a:solidFill>
                  <a:schemeClr val="bg1"/>
                </a:solidFill>
                <a:ea typeface="HY강M" panose="02030600000101010101" pitchFamily="18" charset="-127"/>
              </a:rPr>
              <a:t>나의 후원 증명서 확인</a:t>
            </a:r>
            <a:endParaRPr lang="ko-KR" altLang="en-US" sz="28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569" y="849548"/>
            <a:ext cx="7280694" cy="598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58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836595" y="-6485"/>
            <a:ext cx="0" cy="836579"/>
          </a:xfrm>
          <a:prstGeom prst="line">
            <a:avLst/>
          </a:prstGeom>
          <a:ln w="57150">
            <a:solidFill>
              <a:srgbClr val="C1CC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312594" y="447472"/>
            <a:ext cx="3048001" cy="389107"/>
          </a:xfrm>
          <a:prstGeom prst="rect">
            <a:avLst/>
          </a:prstGeom>
          <a:solidFill>
            <a:srgbClr val="C1CC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UI</a:t>
            </a:r>
            <a:r>
              <a:rPr lang="ko-KR" altLang="en-US" dirty="0" smtClean="0"/>
              <a:t>기능 및 핵심코드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39604" y="2740264"/>
            <a:ext cx="32033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solidFill>
                  <a:srgbClr val="A5B589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Notice</a:t>
            </a:r>
            <a:endParaRPr lang="ko-KR" altLang="en-US" sz="8000" dirty="0">
              <a:solidFill>
                <a:srgbClr val="A5B589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20926" y="3922340"/>
            <a:ext cx="2678349" cy="0"/>
          </a:xfrm>
          <a:prstGeom prst="line">
            <a:avLst/>
          </a:prstGeom>
          <a:ln>
            <a:solidFill>
              <a:srgbClr val="A5B5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46228" y="394971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A5B589"/>
                </a:solidFill>
              </a:rPr>
              <a:t>사용자 </a:t>
            </a:r>
            <a:r>
              <a:rPr lang="en-US" altLang="ko-KR" dirty="0" smtClean="0">
                <a:solidFill>
                  <a:srgbClr val="A5B589"/>
                </a:solidFill>
              </a:rPr>
              <a:t>- </a:t>
            </a:r>
            <a:r>
              <a:rPr lang="ko-KR" altLang="en-US" dirty="0" smtClean="0">
                <a:solidFill>
                  <a:srgbClr val="A5B589"/>
                </a:solidFill>
              </a:rPr>
              <a:t>김미진</a:t>
            </a:r>
            <a:endParaRPr lang="ko-KR" altLang="en-US" dirty="0">
              <a:solidFill>
                <a:srgbClr val="A5B5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62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-1"/>
            <a:ext cx="12192000" cy="849549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UI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기능 및 핵심코드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[ 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사용자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- Notice ]</a:t>
            </a:r>
            <a:endParaRPr lang="ko-KR" altLang="en-US" sz="28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7501" t="16919" r="57971" b="36288"/>
          <a:stretch/>
        </p:blipFill>
        <p:spPr>
          <a:xfrm>
            <a:off x="1331580" y="1642674"/>
            <a:ext cx="9479504" cy="3613091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 flipH="1" flipV="1">
            <a:off x="7261777" y="2277374"/>
            <a:ext cx="795294" cy="207033"/>
          </a:xfrm>
          <a:prstGeom prst="straightConnector1">
            <a:avLst/>
          </a:prstGeom>
          <a:ln w="57150">
            <a:solidFill>
              <a:srgbClr val="EF84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순서도: 대체 처리 4"/>
          <p:cNvSpPr/>
          <p:nvPr/>
        </p:nvSpPr>
        <p:spPr>
          <a:xfrm>
            <a:off x="8159161" y="2402456"/>
            <a:ext cx="2265398" cy="526212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rgbClr val="EF8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EF8463"/>
                </a:solidFill>
              </a:rPr>
              <a:t>문의 </a:t>
            </a:r>
            <a:r>
              <a:rPr lang="ko-KR" altLang="en-US" smtClean="0">
                <a:solidFill>
                  <a:srgbClr val="EF8463"/>
                </a:solidFill>
              </a:rPr>
              <a:t>탭의 공지사항</a:t>
            </a:r>
            <a:endParaRPr lang="ko-KR" altLang="en-US" dirty="0">
              <a:solidFill>
                <a:srgbClr val="EF8463"/>
              </a:solidFill>
            </a:endParaRPr>
          </a:p>
        </p:txBody>
      </p:sp>
      <p:sp>
        <p:nvSpPr>
          <p:cNvPr id="15" name="순서도: 대체 처리 14"/>
          <p:cNvSpPr/>
          <p:nvPr/>
        </p:nvSpPr>
        <p:spPr>
          <a:xfrm>
            <a:off x="1884880" y="5489335"/>
            <a:ext cx="7586922" cy="526212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rgbClr val="EF8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EF8463"/>
                </a:solidFill>
              </a:rPr>
              <a:t>공지사항은 관리자권한으로 사용자 수정 및 등록 안됨</a:t>
            </a:r>
            <a:endParaRPr lang="ko-KR" altLang="en-US" dirty="0">
              <a:solidFill>
                <a:srgbClr val="EF84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35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96" y="1799459"/>
            <a:ext cx="4862932" cy="4955023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0" y="-1"/>
            <a:ext cx="12192000" cy="849549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UI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기능 및 핵심코드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[ 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사용자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- Notice ]</a:t>
            </a:r>
            <a:endParaRPr lang="ko-KR" altLang="en-US" sz="28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7570" t="16918" r="57901" b="39812"/>
          <a:stretch/>
        </p:blipFill>
        <p:spPr>
          <a:xfrm>
            <a:off x="5438791" y="3061523"/>
            <a:ext cx="6629563" cy="3390182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 flipH="1">
            <a:off x="5767230" y="4118709"/>
            <a:ext cx="508213" cy="256232"/>
          </a:xfrm>
          <a:prstGeom prst="straightConnector1">
            <a:avLst/>
          </a:prstGeom>
          <a:ln w="57150">
            <a:solidFill>
              <a:srgbClr val="EF84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순서도: 대체 처리 4"/>
          <p:cNvSpPr/>
          <p:nvPr/>
        </p:nvSpPr>
        <p:spPr>
          <a:xfrm>
            <a:off x="6366733" y="3814628"/>
            <a:ext cx="1891155" cy="608162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rgbClr val="EF8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EF8463"/>
                </a:solidFill>
              </a:rPr>
              <a:t>제목</a:t>
            </a:r>
            <a:r>
              <a:rPr lang="en-US" altLang="ko-KR" dirty="0" smtClean="0">
                <a:solidFill>
                  <a:srgbClr val="EF8463"/>
                </a:solidFill>
              </a:rPr>
              <a:t>/</a:t>
            </a:r>
            <a:r>
              <a:rPr lang="ko-KR" altLang="en-US" dirty="0" smtClean="0">
                <a:solidFill>
                  <a:srgbClr val="EF8463"/>
                </a:solidFill>
              </a:rPr>
              <a:t>내용 기반</a:t>
            </a:r>
            <a:endParaRPr lang="en-US" altLang="ko-KR" dirty="0" smtClean="0">
              <a:solidFill>
                <a:srgbClr val="EF8463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EF8463"/>
                </a:solidFill>
              </a:rPr>
              <a:t>검색</a:t>
            </a:r>
            <a:endParaRPr lang="ko-KR" altLang="en-US" dirty="0">
              <a:solidFill>
                <a:srgbClr val="EF8463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6645624" y="5613235"/>
            <a:ext cx="338926" cy="307407"/>
          </a:xfrm>
          <a:prstGeom prst="straightConnector1">
            <a:avLst/>
          </a:prstGeom>
          <a:ln w="57150">
            <a:solidFill>
              <a:srgbClr val="EF84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순서도: 대체 처리 13"/>
          <p:cNvSpPr/>
          <p:nvPr/>
        </p:nvSpPr>
        <p:spPr>
          <a:xfrm>
            <a:off x="5093395" y="6020565"/>
            <a:ext cx="1891155" cy="608162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rgbClr val="EF8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EF8463"/>
                </a:solidFill>
              </a:rPr>
              <a:t>제목 클릭 시 </a:t>
            </a:r>
            <a:endParaRPr lang="en-US" altLang="ko-KR" dirty="0">
              <a:solidFill>
                <a:srgbClr val="EF8463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EF8463"/>
                </a:solidFill>
              </a:rPr>
              <a:t>상세보기 이동</a:t>
            </a:r>
            <a:endParaRPr lang="ko-KR" altLang="en-US" dirty="0">
              <a:solidFill>
                <a:srgbClr val="EF8463"/>
              </a:solidFill>
            </a:endParaRPr>
          </a:p>
        </p:txBody>
      </p:sp>
      <p:sp>
        <p:nvSpPr>
          <p:cNvPr id="24" name="순서도: 대체 처리 23"/>
          <p:cNvSpPr/>
          <p:nvPr/>
        </p:nvSpPr>
        <p:spPr>
          <a:xfrm>
            <a:off x="1473659" y="1066429"/>
            <a:ext cx="2044446" cy="516148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rgbClr val="EF8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EF8463"/>
                </a:solidFill>
              </a:rPr>
              <a:t>검색</a:t>
            </a:r>
            <a:endParaRPr lang="ko-KR" altLang="en-US" b="1" dirty="0">
              <a:solidFill>
                <a:srgbClr val="EF8463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191774" y="1582577"/>
            <a:ext cx="79548" cy="299263"/>
          </a:xfrm>
          <a:prstGeom prst="straightConnector1">
            <a:avLst/>
          </a:prstGeom>
          <a:ln w="57150">
            <a:solidFill>
              <a:srgbClr val="EF84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77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-1"/>
            <a:ext cx="12192000" cy="849549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UI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기능 및 핵심코드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[ 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사용자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- Notice ]</a:t>
            </a:r>
            <a:endParaRPr lang="ko-KR" altLang="en-US" sz="28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228" y="1616796"/>
            <a:ext cx="8364658" cy="5027727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H="1">
            <a:off x="4352044" y="2562044"/>
            <a:ext cx="797926" cy="422696"/>
          </a:xfrm>
          <a:prstGeom prst="straightConnector1">
            <a:avLst/>
          </a:prstGeom>
          <a:ln w="57150">
            <a:solidFill>
              <a:srgbClr val="EF84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순서도: 대체 처리 10"/>
          <p:cNvSpPr/>
          <p:nvPr/>
        </p:nvSpPr>
        <p:spPr>
          <a:xfrm>
            <a:off x="5316761" y="2143663"/>
            <a:ext cx="2472892" cy="841077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rgbClr val="EF8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EF8463"/>
                </a:solidFill>
              </a:rPr>
              <a:t>제목</a:t>
            </a:r>
            <a:r>
              <a:rPr lang="en-US" altLang="ko-KR" b="1" dirty="0" smtClean="0">
                <a:solidFill>
                  <a:srgbClr val="EF8463"/>
                </a:solidFill>
              </a:rPr>
              <a:t>, </a:t>
            </a:r>
            <a:r>
              <a:rPr lang="ko-KR" altLang="en-US" b="1" dirty="0" smtClean="0">
                <a:solidFill>
                  <a:srgbClr val="EF8463"/>
                </a:solidFill>
              </a:rPr>
              <a:t>작성일</a:t>
            </a:r>
            <a:endParaRPr lang="en-US" altLang="ko-KR" b="1" dirty="0" smtClean="0">
              <a:solidFill>
                <a:srgbClr val="EF8463"/>
              </a:solidFill>
            </a:endParaRPr>
          </a:p>
          <a:p>
            <a:pPr algn="ctr"/>
            <a:r>
              <a:rPr lang="en-US" altLang="ko-KR" dirty="0" smtClean="0">
                <a:solidFill>
                  <a:srgbClr val="EF8463"/>
                </a:solidFill>
              </a:rPr>
              <a:t>sysdate </a:t>
            </a:r>
            <a:r>
              <a:rPr lang="ko-KR" altLang="en-US" dirty="0" smtClean="0">
                <a:solidFill>
                  <a:srgbClr val="EF8463"/>
                </a:solidFill>
              </a:rPr>
              <a:t>기본값</a:t>
            </a:r>
            <a:endParaRPr lang="ko-KR" altLang="en-US" dirty="0">
              <a:solidFill>
                <a:srgbClr val="EF8463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6367750" y="5949350"/>
            <a:ext cx="797926" cy="422696"/>
          </a:xfrm>
          <a:prstGeom prst="straightConnector1">
            <a:avLst/>
          </a:prstGeom>
          <a:ln w="57150">
            <a:solidFill>
              <a:srgbClr val="EF84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순서도: 대체 처리 15"/>
          <p:cNvSpPr/>
          <p:nvPr/>
        </p:nvSpPr>
        <p:spPr>
          <a:xfrm>
            <a:off x="7332467" y="5530970"/>
            <a:ext cx="1768401" cy="516148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rgbClr val="EF8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EF8463"/>
                </a:solidFill>
              </a:rPr>
              <a:t>목록으로 이동</a:t>
            </a:r>
            <a:endParaRPr lang="ko-KR" altLang="en-US" dirty="0">
              <a:solidFill>
                <a:srgbClr val="EF8463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7990935" y="4084715"/>
            <a:ext cx="1109933" cy="2157"/>
          </a:xfrm>
          <a:prstGeom prst="straightConnector1">
            <a:avLst/>
          </a:prstGeom>
          <a:ln w="57150">
            <a:solidFill>
              <a:srgbClr val="EF84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순서도: 대체 처리 17"/>
          <p:cNvSpPr/>
          <p:nvPr/>
        </p:nvSpPr>
        <p:spPr>
          <a:xfrm>
            <a:off x="9376926" y="3269412"/>
            <a:ext cx="2562031" cy="1498186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rgbClr val="EF8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EF8463"/>
                </a:solidFill>
              </a:rPr>
              <a:t>조회수</a:t>
            </a:r>
            <a:endParaRPr lang="en-US" altLang="ko-KR" b="1" dirty="0" smtClean="0">
              <a:solidFill>
                <a:srgbClr val="EF8463"/>
              </a:solidFill>
            </a:endParaRPr>
          </a:p>
          <a:p>
            <a:pPr algn="ctr"/>
            <a:r>
              <a:rPr lang="en-US" altLang="ko-KR" dirty="0" smtClean="0">
                <a:solidFill>
                  <a:srgbClr val="EF8463"/>
                </a:solidFill>
              </a:rPr>
              <a:t>0</a:t>
            </a:r>
            <a:r>
              <a:rPr lang="ko-KR" altLang="en-US" dirty="0" smtClean="0">
                <a:solidFill>
                  <a:srgbClr val="EF8463"/>
                </a:solidFill>
              </a:rPr>
              <a:t>값 기본 </a:t>
            </a:r>
            <a:r>
              <a:rPr lang="en-US" altLang="ko-KR" dirty="0" smtClean="0">
                <a:solidFill>
                  <a:srgbClr val="EF8463"/>
                </a:solidFill>
              </a:rPr>
              <a:t>– </a:t>
            </a:r>
          </a:p>
          <a:p>
            <a:r>
              <a:rPr lang="ko-KR" altLang="en-US" dirty="0" smtClean="0">
                <a:solidFill>
                  <a:srgbClr val="EF8463"/>
                </a:solidFill>
              </a:rPr>
              <a:t>클릭 시 조회수 증가</a:t>
            </a:r>
            <a:endParaRPr lang="en-US" altLang="ko-KR" dirty="0" smtClean="0">
              <a:solidFill>
                <a:srgbClr val="EF8463"/>
              </a:solidFill>
            </a:endParaRPr>
          </a:p>
          <a:p>
            <a:pPr algn="ctr"/>
            <a:r>
              <a:rPr lang="ko-KR" altLang="en-US" b="1" dirty="0" smtClean="0">
                <a:solidFill>
                  <a:srgbClr val="EF8463"/>
                </a:solidFill>
              </a:rPr>
              <a:t>내용</a:t>
            </a:r>
            <a:endParaRPr lang="en-US" altLang="ko-KR" b="1" dirty="0" smtClean="0">
              <a:solidFill>
                <a:srgbClr val="EF8463"/>
              </a:solidFill>
            </a:endParaRPr>
          </a:p>
          <a:p>
            <a:pPr algn="ctr"/>
            <a:r>
              <a:rPr lang="en-US" altLang="ko-KR" dirty="0" smtClean="0">
                <a:solidFill>
                  <a:srgbClr val="EF8463"/>
                </a:solidFill>
              </a:rPr>
              <a:t>4000</a:t>
            </a:r>
            <a:r>
              <a:rPr lang="ko-KR" altLang="en-US" dirty="0" smtClean="0">
                <a:solidFill>
                  <a:srgbClr val="EF8463"/>
                </a:solidFill>
              </a:rPr>
              <a:t>자 제한</a:t>
            </a:r>
            <a:endParaRPr lang="ko-KR" altLang="en-US" dirty="0">
              <a:solidFill>
                <a:srgbClr val="EF8463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H="1" flipV="1">
            <a:off x="5656781" y="3359378"/>
            <a:ext cx="3564857" cy="341354"/>
          </a:xfrm>
          <a:prstGeom prst="straightConnector1">
            <a:avLst/>
          </a:prstGeom>
          <a:ln w="57150">
            <a:solidFill>
              <a:srgbClr val="EF84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36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1"/>
            <a:ext cx="12192000" cy="849549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UI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기능 및 핵심코드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[ 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사용자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- Notice ]</a:t>
            </a:r>
            <a:endParaRPr lang="ko-KR" altLang="en-US" sz="28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25" y="1319795"/>
            <a:ext cx="10144664" cy="4959958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H="1">
            <a:off x="9005977" y="3933484"/>
            <a:ext cx="500026" cy="51920"/>
          </a:xfrm>
          <a:prstGeom prst="straightConnector1">
            <a:avLst/>
          </a:prstGeom>
          <a:ln w="57150">
            <a:solidFill>
              <a:srgbClr val="EF84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순서도: 대체 처리 10"/>
          <p:cNvSpPr/>
          <p:nvPr/>
        </p:nvSpPr>
        <p:spPr>
          <a:xfrm>
            <a:off x="9660621" y="3536830"/>
            <a:ext cx="2265398" cy="616627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rgbClr val="EF8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EF8463"/>
                </a:solidFill>
              </a:rPr>
              <a:t>제목 클릭 시 </a:t>
            </a:r>
            <a:r>
              <a:rPr lang="en-US" altLang="ko-KR" dirty="0" smtClean="0">
                <a:solidFill>
                  <a:srgbClr val="EF8463"/>
                </a:solidFill>
              </a:rPr>
              <a:t>1</a:t>
            </a:r>
            <a:r>
              <a:rPr lang="ko-KR" altLang="en-US" dirty="0" smtClean="0">
                <a:solidFill>
                  <a:srgbClr val="EF8463"/>
                </a:solidFill>
              </a:rPr>
              <a:t>씩 증가</a:t>
            </a:r>
            <a:endParaRPr lang="ko-KR" altLang="en-US" dirty="0">
              <a:solidFill>
                <a:srgbClr val="EF84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80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836595" y="-6485"/>
            <a:ext cx="0" cy="836579"/>
          </a:xfrm>
          <a:prstGeom prst="line">
            <a:avLst/>
          </a:prstGeom>
          <a:ln w="57150">
            <a:solidFill>
              <a:srgbClr val="C1CC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312594" y="447472"/>
            <a:ext cx="3048001" cy="389107"/>
          </a:xfrm>
          <a:prstGeom prst="rect">
            <a:avLst/>
          </a:prstGeom>
          <a:solidFill>
            <a:srgbClr val="C1CC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UI</a:t>
            </a:r>
            <a:r>
              <a:rPr lang="ko-KR" altLang="en-US" dirty="0" smtClean="0"/>
              <a:t>기능 및 핵심코드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86255" y="2723399"/>
            <a:ext cx="27743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solidFill>
                  <a:srgbClr val="A5B589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Q&amp;A</a:t>
            </a:r>
            <a:endParaRPr lang="ko-KR" altLang="en-US" sz="8000" dirty="0">
              <a:solidFill>
                <a:srgbClr val="A5B589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20926" y="3922340"/>
            <a:ext cx="2678349" cy="0"/>
          </a:xfrm>
          <a:prstGeom prst="line">
            <a:avLst/>
          </a:prstGeom>
          <a:ln>
            <a:solidFill>
              <a:srgbClr val="A5B5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46228" y="393677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A5B589"/>
                </a:solidFill>
              </a:rPr>
              <a:t>사용자</a:t>
            </a:r>
            <a:r>
              <a:rPr lang="en-US" altLang="ko-KR" dirty="0" smtClean="0">
                <a:solidFill>
                  <a:srgbClr val="A5B589"/>
                </a:solidFill>
              </a:rPr>
              <a:t> - </a:t>
            </a:r>
            <a:r>
              <a:rPr lang="ko-KR" altLang="en-US" dirty="0" smtClean="0">
                <a:solidFill>
                  <a:srgbClr val="A5B589"/>
                </a:solidFill>
              </a:rPr>
              <a:t>김미진</a:t>
            </a:r>
            <a:endParaRPr lang="ko-KR" altLang="en-US" dirty="0">
              <a:solidFill>
                <a:srgbClr val="A5B5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27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11933903" y="0"/>
            <a:ext cx="258097" cy="6858000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0" y="0"/>
            <a:ext cx="258097" cy="6857999"/>
          </a:xfrm>
          <a:prstGeom prst="rect">
            <a:avLst/>
          </a:prstGeom>
          <a:solidFill>
            <a:srgbClr val="F29A7E"/>
          </a:solidFill>
          <a:ln>
            <a:solidFill>
              <a:srgbClr val="EF8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24104" y="249475"/>
            <a:ext cx="2770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rgbClr val="EF8463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사용자 요구사항</a:t>
            </a:r>
            <a:endParaRPr lang="ko-KR" altLang="en-US" sz="2800" b="1" dirty="0">
              <a:solidFill>
                <a:srgbClr val="EF8463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7370" y="907915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후원금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2047" y="1412467"/>
            <a:ext cx="5344733" cy="4405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3100"/>
              </a:lnSpc>
              <a:buFont typeface="맑은 고딕" panose="020B0503020000020004" pitchFamily="50" charset="-127"/>
              <a:buChar char="–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환불은 불가능하다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ts val="3100"/>
              </a:lnSpc>
              <a:buFont typeface="맑은 고딕" panose="020B0503020000020004" pitchFamily="50" charset="-127"/>
              <a:buChar char="–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정보는 무조건 모두 입력이 전제됨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ts val="3100"/>
              </a:lnSpc>
              <a:buFont typeface="맑은 고딕" panose="020B0503020000020004" pitchFamily="50" charset="-127"/>
              <a:buChar char="–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후원 후 회원가입을 하지 않으면 영수증 출력을 받을 수 없다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ts val="3100"/>
              </a:lnSpc>
              <a:buFont typeface="맑은 고딕" panose="020B0503020000020004" pitchFamily="50" charset="-127"/>
              <a:buChar char="–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후원인 구분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[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개인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기업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단체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 구분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ts val="3100"/>
              </a:lnSpc>
              <a:buFont typeface="맑은 고딕" panose="020B0503020000020004" pitchFamily="50" charset="-127"/>
              <a:buChar char="–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정기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일시 후원은 계좌이체를 기본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ts val="3100"/>
              </a:lnSpc>
              <a:buFont typeface="맑은 고딕" panose="020B0503020000020004" pitchFamily="50" charset="-127"/>
              <a:buChar char="–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후원 후 회원가입 가능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ts val="3100"/>
              </a:lnSpc>
              <a:buFont typeface="맑은 고딕" panose="020B0503020000020004" pitchFamily="50" charset="-127"/>
              <a:buChar char="–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회원가입 기본정보 입력 시 후원 내역을 검색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ts val="3100"/>
              </a:lnSpc>
              <a:buFont typeface="맑은 고딕" panose="020B0503020000020004" pitchFamily="50" charset="-127"/>
              <a:buChar char="–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후원자가 회원가입 시 아이디와 비밀번호 등록 후 완료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ts val="3100"/>
              </a:lnSpc>
              <a:buFont typeface="맑은 고딕" panose="020B0503020000020004" pitchFamily="50" charset="-127"/>
              <a:buChar char="–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금액 선택 후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다음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버튼 누를 시 개인정보 입력 창으로 이동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ts val="3100"/>
              </a:lnSpc>
              <a:buFont typeface="맑은 고딕" panose="020B0503020000020004" pitchFamily="50" charset="-127"/>
              <a:buChar char="–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개인정보 입력 시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개인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단체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기업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 폼이 달라짐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ts val="3100"/>
              </a:lnSpc>
              <a:buFont typeface="맑은 고딕" panose="020B0503020000020004" pitchFamily="50" charset="-127"/>
              <a:buChar char="–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후원 전 후원인 정보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입력시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이 메일 인증 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07650" y="907915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후원인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17046" y="1505458"/>
            <a:ext cx="4604146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후원인 에 대한 모든 사항은 입력 해야 함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후원인 구분은 개인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기업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단체로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가능하다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후원인 정보 입력 완료 시 이 메일 인증이 필수이다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72103" y="2817868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회원가입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59663" y="3213618"/>
            <a:ext cx="51491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회원가입은 후원 후 가능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후원 시 기입한 정보를 바탕으로 후원여부 확인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후원인증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07650" y="4223269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로그인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59663" y="4727821"/>
            <a:ext cx="534473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후원 후 회원가입을 하지 않으면 영수증 출력을 받을 수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없다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결제완료 후 후원완료 페이지로 이동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마이페이지는 무조건 회원 가입된 회원만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사용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로그인 은 아이디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찾기와 비밀번호 찾기가 가능하다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43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-1"/>
            <a:ext cx="12192000" cy="849549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UI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기능 및 핵심코드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[ 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사용자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– Q&amp;A ]</a:t>
            </a:r>
            <a:endParaRPr lang="ko-KR" altLang="en-US" sz="28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570" t="17421" r="57901" b="38554"/>
          <a:stretch/>
        </p:blipFill>
        <p:spPr>
          <a:xfrm>
            <a:off x="1168221" y="1833113"/>
            <a:ext cx="9850671" cy="3532518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H="1" flipV="1">
            <a:off x="7244525" y="2820838"/>
            <a:ext cx="795294" cy="207033"/>
          </a:xfrm>
          <a:prstGeom prst="straightConnector1">
            <a:avLst/>
          </a:prstGeom>
          <a:ln w="57150">
            <a:solidFill>
              <a:srgbClr val="EF84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순서도: 대체 처리 10"/>
          <p:cNvSpPr/>
          <p:nvPr/>
        </p:nvSpPr>
        <p:spPr>
          <a:xfrm>
            <a:off x="8141909" y="2945920"/>
            <a:ext cx="2265398" cy="526212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rgbClr val="EF8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EF8463"/>
                </a:solidFill>
              </a:rPr>
              <a:t>문의 탭의 </a:t>
            </a:r>
            <a:r>
              <a:rPr lang="en-US" altLang="ko-KR" dirty="0" smtClean="0">
                <a:solidFill>
                  <a:srgbClr val="EF8463"/>
                </a:solidFill>
              </a:rPr>
              <a:t>Q&amp;A</a:t>
            </a:r>
            <a:endParaRPr lang="ko-KR" altLang="en-US" dirty="0">
              <a:solidFill>
                <a:srgbClr val="EF84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77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0" y="-1"/>
            <a:ext cx="12192000" cy="849549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UI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기능 및 핵심코드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[ 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사용자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– Q&amp;A ]</a:t>
            </a:r>
            <a:endParaRPr lang="ko-KR" altLang="en-US" sz="28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712" t="10629" r="57973" b="3836"/>
          <a:stretch/>
        </p:blipFill>
        <p:spPr>
          <a:xfrm>
            <a:off x="2215994" y="1194101"/>
            <a:ext cx="7755126" cy="5436582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 flipH="1">
            <a:off x="4182147" y="2221301"/>
            <a:ext cx="484743" cy="142337"/>
          </a:xfrm>
          <a:prstGeom prst="straightConnector1">
            <a:avLst/>
          </a:prstGeom>
          <a:ln w="57150">
            <a:solidFill>
              <a:srgbClr val="EF84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순서도: 대체 처리 12"/>
          <p:cNvSpPr/>
          <p:nvPr/>
        </p:nvSpPr>
        <p:spPr>
          <a:xfrm>
            <a:off x="4854702" y="1893498"/>
            <a:ext cx="1891155" cy="608162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rgbClr val="EF8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EF8463"/>
                </a:solidFill>
              </a:rPr>
              <a:t>제목</a:t>
            </a:r>
            <a:r>
              <a:rPr lang="en-US" altLang="ko-KR" dirty="0" smtClean="0">
                <a:solidFill>
                  <a:srgbClr val="EF8463"/>
                </a:solidFill>
              </a:rPr>
              <a:t>/</a:t>
            </a:r>
            <a:r>
              <a:rPr lang="ko-KR" altLang="en-US" dirty="0" smtClean="0">
                <a:solidFill>
                  <a:srgbClr val="EF8463"/>
                </a:solidFill>
              </a:rPr>
              <a:t>내용 기반</a:t>
            </a:r>
            <a:endParaRPr lang="en-US" altLang="ko-KR" dirty="0" smtClean="0">
              <a:solidFill>
                <a:srgbClr val="EF8463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EF8463"/>
                </a:solidFill>
              </a:rPr>
              <a:t>검색</a:t>
            </a:r>
            <a:endParaRPr lang="ko-KR" altLang="en-US" dirty="0">
              <a:solidFill>
                <a:srgbClr val="EF8463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4666890" y="3246478"/>
            <a:ext cx="432832" cy="447713"/>
          </a:xfrm>
          <a:prstGeom prst="straightConnector1">
            <a:avLst/>
          </a:prstGeom>
          <a:ln w="57150">
            <a:solidFill>
              <a:srgbClr val="EF84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순서도: 대체 처리 14"/>
          <p:cNvSpPr/>
          <p:nvPr/>
        </p:nvSpPr>
        <p:spPr>
          <a:xfrm>
            <a:off x="4854701" y="3830847"/>
            <a:ext cx="1891155" cy="608162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rgbClr val="EF8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EF8463"/>
                </a:solidFill>
              </a:rPr>
              <a:t>제목 클릭 시 </a:t>
            </a:r>
            <a:endParaRPr lang="en-US" altLang="ko-KR" dirty="0">
              <a:solidFill>
                <a:srgbClr val="EF8463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EF8463"/>
                </a:solidFill>
              </a:rPr>
              <a:t>상세보기 이동</a:t>
            </a:r>
            <a:endParaRPr lang="ko-KR" altLang="en-US" dirty="0">
              <a:solidFill>
                <a:srgbClr val="EF8463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2817972" y="6315254"/>
            <a:ext cx="554956" cy="160308"/>
          </a:xfrm>
          <a:prstGeom prst="straightConnector1">
            <a:avLst/>
          </a:prstGeom>
          <a:ln w="57150">
            <a:solidFill>
              <a:srgbClr val="EF84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순서도: 대체 처리 17"/>
          <p:cNvSpPr/>
          <p:nvPr/>
        </p:nvSpPr>
        <p:spPr>
          <a:xfrm>
            <a:off x="3540317" y="6048554"/>
            <a:ext cx="1768401" cy="516148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rgbClr val="EF8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EF8463"/>
                </a:solidFill>
              </a:rPr>
              <a:t>글쓰기로 이동</a:t>
            </a:r>
            <a:endParaRPr lang="ko-KR" altLang="en-US" dirty="0">
              <a:solidFill>
                <a:srgbClr val="EF8463"/>
              </a:solidFill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 flipH="1">
            <a:off x="6468378" y="6154946"/>
            <a:ext cx="554956" cy="160308"/>
          </a:xfrm>
          <a:prstGeom prst="straightConnector1">
            <a:avLst/>
          </a:prstGeom>
          <a:ln w="57150">
            <a:solidFill>
              <a:srgbClr val="EF84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순서도: 대체 처리 23"/>
          <p:cNvSpPr/>
          <p:nvPr/>
        </p:nvSpPr>
        <p:spPr>
          <a:xfrm>
            <a:off x="7196317" y="5896872"/>
            <a:ext cx="1768401" cy="516148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rgbClr val="EF8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EF8463"/>
                </a:solidFill>
              </a:rPr>
              <a:t>다음 페이지</a:t>
            </a:r>
            <a:endParaRPr lang="ko-KR" altLang="en-US" dirty="0">
              <a:solidFill>
                <a:srgbClr val="EF84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28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-1"/>
            <a:ext cx="12192000" cy="849549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UI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기능 및 핵심코드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[ 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사용자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– Q&amp;A ]</a:t>
            </a:r>
            <a:endParaRPr lang="ko-KR" altLang="en-US" sz="28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557" y="1661973"/>
            <a:ext cx="7537443" cy="4469612"/>
          </a:xfrm>
          <a:prstGeom prst="rect">
            <a:avLst/>
          </a:prstGeom>
        </p:spPr>
      </p:pic>
      <p:sp>
        <p:nvSpPr>
          <p:cNvPr id="6" name="순서도: 대체 처리 5"/>
          <p:cNvSpPr/>
          <p:nvPr/>
        </p:nvSpPr>
        <p:spPr>
          <a:xfrm>
            <a:off x="8867969" y="5792867"/>
            <a:ext cx="2044446" cy="516148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rgbClr val="EF8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EF8463"/>
                </a:solidFill>
              </a:rPr>
              <a:t>2</a:t>
            </a:r>
            <a:r>
              <a:rPr lang="ko-KR" altLang="en-US" dirty="0" smtClean="0">
                <a:solidFill>
                  <a:srgbClr val="EF8463"/>
                </a:solidFill>
              </a:rPr>
              <a:t>페이지로 이동</a:t>
            </a:r>
            <a:endParaRPr lang="ko-KR" altLang="en-US" dirty="0">
              <a:solidFill>
                <a:srgbClr val="EF8463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H="1" flipV="1">
            <a:off x="8483073" y="5941804"/>
            <a:ext cx="259439" cy="233740"/>
          </a:xfrm>
          <a:prstGeom prst="straightConnector1">
            <a:avLst/>
          </a:prstGeom>
          <a:ln w="57150">
            <a:solidFill>
              <a:srgbClr val="EF84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36" y="2265820"/>
            <a:ext cx="4327739" cy="106397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836" y="3329796"/>
            <a:ext cx="4062354" cy="272114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1293992" y="1403898"/>
            <a:ext cx="2441245" cy="815411"/>
            <a:chOff x="1293992" y="1403898"/>
            <a:chExt cx="2441245" cy="815411"/>
          </a:xfrm>
        </p:grpSpPr>
        <p:grpSp>
          <p:nvGrpSpPr>
            <p:cNvPr id="21" name="그룹 20"/>
            <p:cNvGrpSpPr/>
            <p:nvPr/>
          </p:nvGrpSpPr>
          <p:grpSpPr>
            <a:xfrm>
              <a:off x="1293992" y="1403898"/>
              <a:ext cx="2441245" cy="815411"/>
              <a:chOff x="1293993" y="1403898"/>
              <a:chExt cx="2044446" cy="815411"/>
            </a:xfrm>
          </p:grpSpPr>
          <p:sp>
            <p:nvSpPr>
              <p:cNvPr id="12" name="순서도: 대체 처리 11"/>
              <p:cNvSpPr/>
              <p:nvPr/>
            </p:nvSpPr>
            <p:spPr>
              <a:xfrm>
                <a:off x="1293993" y="1403898"/>
                <a:ext cx="2044446" cy="516148"/>
              </a:xfrm>
              <a:prstGeom prst="flowChartAlternateProcess">
                <a:avLst/>
              </a:prstGeom>
              <a:solidFill>
                <a:schemeClr val="bg1"/>
              </a:solidFill>
              <a:ln w="38100">
                <a:solidFill>
                  <a:srgbClr val="EF84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smtClean="0">
                    <a:solidFill>
                      <a:srgbClr val="EF8463"/>
                    </a:solidFill>
                  </a:rPr>
                  <a:t>Q&amp;A </a:t>
                </a:r>
                <a:r>
                  <a:rPr lang="ko-KR" altLang="en-US" b="1" dirty="0" smtClean="0">
                    <a:solidFill>
                      <a:srgbClr val="EF8463"/>
                    </a:solidFill>
                  </a:rPr>
                  <a:t>게시판 </a:t>
                </a:r>
                <a:r>
                  <a:rPr lang="ko-KR" altLang="en-US" b="1" dirty="0" err="1" smtClean="0">
                    <a:solidFill>
                      <a:srgbClr val="EF8463"/>
                    </a:solidFill>
                  </a:rPr>
                  <a:t>페이징</a:t>
                </a:r>
                <a:endParaRPr lang="ko-KR" altLang="en-US" b="1" dirty="0">
                  <a:solidFill>
                    <a:srgbClr val="EF8463"/>
                  </a:solidFill>
                </a:endParaRPr>
              </a:p>
            </p:txBody>
          </p:sp>
          <p:cxnSp>
            <p:nvCxnSpPr>
              <p:cNvPr id="22" name="직선 화살표 연결선 21"/>
              <p:cNvCxnSpPr/>
              <p:nvPr/>
            </p:nvCxnSpPr>
            <p:spPr>
              <a:xfrm>
                <a:off x="3062378" y="1920046"/>
                <a:ext cx="79548" cy="299263"/>
              </a:xfrm>
              <a:prstGeom prst="straightConnector1">
                <a:avLst/>
              </a:prstGeom>
              <a:ln w="57150">
                <a:solidFill>
                  <a:srgbClr val="EF846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64302" y="1516273"/>
              <a:ext cx="688037" cy="2735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110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-1"/>
            <a:ext cx="12192000" cy="849549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UI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기능 및 핵심코드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[ 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사용자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– Q&amp;A ]</a:t>
            </a:r>
            <a:endParaRPr lang="ko-KR" altLang="en-US" sz="28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672" y="1323498"/>
            <a:ext cx="8769592" cy="5094396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 flipH="1">
            <a:off x="4674098" y="2251494"/>
            <a:ext cx="797926" cy="422696"/>
          </a:xfrm>
          <a:prstGeom prst="straightConnector1">
            <a:avLst/>
          </a:prstGeom>
          <a:ln w="57150">
            <a:solidFill>
              <a:srgbClr val="EF84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순서도: 대체 처리 11"/>
          <p:cNvSpPr/>
          <p:nvPr/>
        </p:nvSpPr>
        <p:spPr>
          <a:xfrm>
            <a:off x="5638815" y="1833113"/>
            <a:ext cx="2472892" cy="841077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rgbClr val="EF8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EF8463"/>
                </a:solidFill>
              </a:rPr>
              <a:t>제목</a:t>
            </a:r>
            <a:r>
              <a:rPr lang="en-US" altLang="ko-KR" b="1" dirty="0" smtClean="0">
                <a:solidFill>
                  <a:srgbClr val="EF8463"/>
                </a:solidFill>
              </a:rPr>
              <a:t>, </a:t>
            </a:r>
            <a:r>
              <a:rPr lang="ko-KR" altLang="en-US" b="1" dirty="0" smtClean="0">
                <a:solidFill>
                  <a:srgbClr val="EF8463"/>
                </a:solidFill>
              </a:rPr>
              <a:t>작성일</a:t>
            </a:r>
            <a:endParaRPr lang="en-US" altLang="ko-KR" b="1" dirty="0" smtClean="0">
              <a:solidFill>
                <a:srgbClr val="EF8463"/>
              </a:solidFill>
            </a:endParaRPr>
          </a:p>
          <a:p>
            <a:pPr algn="ctr"/>
            <a:r>
              <a:rPr lang="en-US" altLang="ko-KR" dirty="0" smtClean="0">
                <a:solidFill>
                  <a:srgbClr val="EF8463"/>
                </a:solidFill>
              </a:rPr>
              <a:t>sysdate </a:t>
            </a:r>
            <a:r>
              <a:rPr lang="ko-KR" altLang="en-US" dirty="0" smtClean="0">
                <a:solidFill>
                  <a:srgbClr val="EF8463"/>
                </a:solidFill>
              </a:rPr>
              <a:t>기본값</a:t>
            </a:r>
            <a:endParaRPr lang="ko-KR" altLang="en-US" dirty="0">
              <a:solidFill>
                <a:srgbClr val="EF8463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6663925" y="5736568"/>
            <a:ext cx="797926" cy="422696"/>
          </a:xfrm>
          <a:prstGeom prst="straightConnector1">
            <a:avLst/>
          </a:prstGeom>
          <a:ln w="57150">
            <a:solidFill>
              <a:srgbClr val="EF84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순서도: 대체 처리 13"/>
          <p:cNvSpPr/>
          <p:nvPr/>
        </p:nvSpPr>
        <p:spPr>
          <a:xfrm>
            <a:off x="7594136" y="5323937"/>
            <a:ext cx="1768401" cy="516148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rgbClr val="EF8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EF8463"/>
                </a:solidFill>
              </a:rPr>
              <a:t>목록으로 이동</a:t>
            </a:r>
            <a:endParaRPr lang="ko-KR" altLang="en-US" dirty="0">
              <a:solidFill>
                <a:srgbClr val="EF8463"/>
              </a:solidFill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8312989" y="3774165"/>
            <a:ext cx="1109933" cy="2157"/>
          </a:xfrm>
          <a:prstGeom prst="straightConnector1">
            <a:avLst/>
          </a:prstGeom>
          <a:ln w="57150">
            <a:solidFill>
              <a:srgbClr val="EF84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순서도: 대체 처리 15"/>
          <p:cNvSpPr/>
          <p:nvPr/>
        </p:nvSpPr>
        <p:spPr>
          <a:xfrm>
            <a:off x="9629969" y="2907103"/>
            <a:ext cx="2562031" cy="1498186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rgbClr val="EF8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EF8463"/>
                </a:solidFill>
              </a:rPr>
              <a:t>조회수</a:t>
            </a:r>
            <a:endParaRPr lang="en-US" altLang="ko-KR" b="1" dirty="0" smtClean="0">
              <a:solidFill>
                <a:srgbClr val="EF8463"/>
              </a:solidFill>
            </a:endParaRPr>
          </a:p>
          <a:p>
            <a:pPr algn="ctr"/>
            <a:r>
              <a:rPr lang="en-US" altLang="ko-KR" dirty="0" smtClean="0">
                <a:solidFill>
                  <a:srgbClr val="EF8463"/>
                </a:solidFill>
              </a:rPr>
              <a:t>0</a:t>
            </a:r>
            <a:r>
              <a:rPr lang="ko-KR" altLang="en-US" dirty="0" smtClean="0">
                <a:solidFill>
                  <a:srgbClr val="EF8463"/>
                </a:solidFill>
              </a:rPr>
              <a:t>값 기본 </a:t>
            </a:r>
            <a:r>
              <a:rPr lang="en-US" altLang="ko-KR" dirty="0" smtClean="0">
                <a:solidFill>
                  <a:srgbClr val="EF8463"/>
                </a:solidFill>
              </a:rPr>
              <a:t>– </a:t>
            </a:r>
          </a:p>
          <a:p>
            <a:r>
              <a:rPr lang="ko-KR" altLang="en-US" dirty="0" smtClean="0">
                <a:solidFill>
                  <a:srgbClr val="EF8463"/>
                </a:solidFill>
              </a:rPr>
              <a:t>클릭 시 조회수 증가</a:t>
            </a:r>
            <a:endParaRPr lang="en-US" altLang="ko-KR" dirty="0" smtClean="0">
              <a:solidFill>
                <a:srgbClr val="EF8463"/>
              </a:solidFill>
            </a:endParaRPr>
          </a:p>
          <a:p>
            <a:pPr algn="ctr"/>
            <a:r>
              <a:rPr lang="ko-KR" altLang="en-US" b="1" dirty="0" smtClean="0">
                <a:solidFill>
                  <a:srgbClr val="EF8463"/>
                </a:solidFill>
              </a:rPr>
              <a:t>내용</a:t>
            </a:r>
            <a:endParaRPr lang="en-US" altLang="ko-KR" b="1" dirty="0" smtClean="0">
              <a:solidFill>
                <a:srgbClr val="EF8463"/>
              </a:solidFill>
            </a:endParaRPr>
          </a:p>
          <a:p>
            <a:pPr algn="ctr"/>
            <a:r>
              <a:rPr lang="en-US" altLang="ko-KR" dirty="0" smtClean="0">
                <a:solidFill>
                  <a:srgbClr val="EF8463"/>
                </a:solidFill>
              </a:rPr>
              <a:t>4000</a:t>
            </a:r>
            <a:r>
              <a:rPr lang="ko-KR" altLang="en-US" dirty="0" smtClean="0">
                <a:solidFill>
                  <a:srgbClr val="EF8463"/>
                </a:solidFill>
              </a:rPr>
              <a:t>자 제한</a:t>
            </a:r>
            <a:endParaRPr lang="ko-KR" altLang="en-US" dirty="0">
              <a:solidFill>
                <a:srgbClr val="EF8463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 flipV="1">
            <a:off x="5978835" y="3048828"/>
            <a:ext cx="3564857" cy="341354"/>
          </a:xfrm>
          <a:prstGeom prst="straightConnector1">
            <a:avLst/>
          </a:prstGeom>
          <a:ln w="57150">
            <a:solidFill>
              <a:srgbClr val="EF84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5020640" y="5828428"/>
            <a:ext cx="546294" cy="370933"/>
          </a:xfrm>
          <a:prstGeom prst="straightConnector1">
            <a:avLst/>
          </a:prstGeom>
          <a:ln w="57150">
            <a:solidFill>
              <a:srgbClr val="EF84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순서도: 대체 처리 25"/>
          <p:cNvSpPr/>
          <p:nvPr/>
        </p:nvSpPr>
        <p:spPr>
          <a:xfrm>
            <a:off x="3792874" y="5220420"/>
            <a:ext cx="1768401" cy="516148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rgbClr val="EF8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EF8463"/>
                </a:solidFill>
              </a:rPr>
              <a:t>수정으로 이동</a:t>
            </a:r>
            <a:endParaRPr lang="ko-KR" altLang="en-US" dirty="0">
              <a:solidFill>
                <a:srgbClr val="EF84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52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0" y="-1"/>
            <a:ext cx="12192000" cy="849549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UI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기능 및 핵심코드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[ 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사용자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– Q&amp;A ]</a:t>
            </a:r>
            <a:endParaRPr lang="ko-KR" altLang="en-US" sz="28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095" y="1390866"/>
            <a:ext cx="9388834" cy="4587239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 flipH="1">
            <a:off x="3138596" y="2510287"/>
            <a:ext cx="797926" cy="422696"/>
          </a:xfrm>
          <a:prstGeom prst="straightConnector1">
            <a:avLst/>
          </a:prstGeom>
          <a:ln w="57150">
            <a:solidFill>
              <a:srgbClr val="EF84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순서도: 대체 처리 19"/>
          <p:cNvSpPr/>
          <p:nvPr/>
        </p:nvSpPr>
        <p:spPr>
          <a:xfrm>
            <a:off x="4103312" y="2091906"/>
            <a:ext cx="3298151" cy="841077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rgbClr val="EF8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EF8463"/>
                </a:solidFill>
              </a:rPr>
              <a:t>제목</a:t>
            </a:r>
            <a:r>
              <a:rPr lang="en-US" altLang="ko-KR" b="1" dirty="0" smtClean="0">
                <a:solidFill>
                  <a:srgbClr val="EF8463"/>
                </a:solidFill>
              </a:rPr>
              <a:t>, </a:t>
            </a:r>
            <a:r>
              <a:rPr lang="ko-KR" altLang="en-US" b="1" dirty="0" smtClean="0">
                <a:solidFill>
                  <a:srgbClr val="EF8463"/>
                </a:solidFill>
              </a:rPr>
              <a:t>작성자</a:t>
            </a:r>
            <a:r>
              <a:rPr lang="en-US" altLang="ko-KR" b="1" dirty="0" smtClean="0">
                <a:solidFill>
                  <a:srgbClr val="EF8463"/>
                </a:solidFill>
              </a:rPr>
              <a:t>, </a:t>
            </a:r>
            <a:r>
              <a:rPr lang="ko-KR" altLang="en-US" b="1" dirty="0">
                <a:solidFill>
                  <a:srgbClr val="EF8463"/>
                </a:solidFill>
              </a:rPr>
              <a:t>작성일</a:t>
            </a:r>
            <a:r>
              <a:rPr lang="en-US" altLang="ko-KR" b="1" dirty="0">
                <a:solidFill>
                  <a:srgbClr val="EF8463"/>
                </a:solidFill>
              </a:rPr>
              <a:t>, </a:t>
            </a:r>
            <a:r>
              <a:rPr lang="ko-KR" altLang="en-US" b="1" dirty="0" smtClean="0">
                <a:solidFill>
                  <a:srgbClr val="EF8463"/>
                </a:solidFill>
              </a:rPr>
              <a:t>조회수</a:t>
            </a:r>
            <a:endParaRPr lang="en-US" altLang="ko-KR" b="1" dirty="0" smtClean="0">
              <a:solidFill>
                <a:srgbClr val="EF8463"/>
              </a:solidFill>
            </a:endParaRPr>
          </a:p>
          <a:p>
            <a:pPr algn="ctr"/>
            <a:r>
              <a:rPr lang="en-US" altLang="ko-KR" dirty="0" smtClean="0">
                <a:solidFill>
                  <a:srgbClr val="EF8463"/>
                </a:solidFill>
              </a:rPr>
              <a:t>sysdate </a:t>
            </a:r>
            <a:r>
              <a:rPr lang="ko-KR" altLang="en-US" dirty="0" smtClean="0">
                <a:solidFill>
                  <a:srgbClr val="EF8463"/>
                </a:solidFill>
              </a:rPr>
              <a:t>기본값</a:t>
            </a:r>
            <a:endParaRPr lang="ko-KR" altLang="en-US" dirty="0">
              <a:solidFill>
                <a:srgbClr val="EF8463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H="1" flipV="1">
            <a:off x="8169216" y="3435041"/>
            <a:ext cx="301924" cy="334702"/>
          </a:xfrm>
          <a:prstGeom prst="straightConnector1">
            <a:avLst/>
          </a:prstGeom>
          <a:ln w="57150">
            <a:solidFill>
              <a:srgbClr val="EF84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순서도: 대체 처리 25"/>
          <p:cNvSpPr/>
          <p:nvPr/>
        </p:nvSpPr>
        <p:spPr>
          <a:xfrm>
            <a:off x="6883893" y="5968976"/>
            <a:ext cx="1768401" cy="516148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rgbClr val="EF8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EF8463"/>
                </a:solidFill>
              </a:rPr>
              <a:t>목록으로 이동</a:t>
            </a:r>
            <a:endParaRPr lang="ko-KR" altLang="en-US" dirty="0">
              <a:solidFill>
                <a:srgbClr val="EF8463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5193101" y="5744365"/>
            <a:ext cx="261023" cy="233740"/>
          </a:xfrm>
          <a:prstGeom prst="straightConnector1">
            <a:avLst/>
          </a:prstGeom>
          <a:ln w="57150">
            <a:solidFill>
              <a:srgbClr val="EF84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순서도: 대체 처리 27"/>
          <p:cNvSpPr/>
          <p:nvPr/>
        </p:nvSpPr>
        <p:spPr>
          <a:xfrm>
            <a:off x="3343549" y="5978105"/>
            <a:ext cx="1768401" cy="643259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rgbClr val="EF8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EF8463"/>
                </a:solidFill>
              </a:rPr>
              <a:t>수정완료</a:t>
            </a:r>
            <a:endParaRPr lang="en-US" altLang="ko-KR" dirty="0" smtClean="0">
              <a:solidFill>
                <a:srgbClr val="EF8463"/>
              </a:solidFill>
            </a:endParaRPr>
          </a:p>
          <a:p>
            <a:pPr algn="ctr"/>
            <a:r>
              <a:rPr lang="en-US" altLang="ko-KR" dirty="0" smtClean="0">
                <a:solidFill>
                  <a:srgbClr val="EF8463"/>
                </a:solidFill>
              </a:rPr>
              <a:t>(</a:t>
            </a:r>
            <a:r>
              <a:rPr lang="ko-KR" altLang="en-US" dirty="0" smtClean="0">
                <a:solidFill>
                  <a:srgbClr val="EF8463"/>
                </a:solidFill>
              </a:rPr>
              <a:t>상세보기 이동</a:t>
            </a:r>
            <a:r>
              <a:rPr lang="en-US" altLang="ko-KR" dirty="0" smtClean="0">
                <a:solidFill>
                  <a:srgbClr val="EF8463"/>
                </a:solidFill>
              </a:rPr>
              <a:t>)</a:t>
            </a:r>
            <a:endParaRPr lang="ko-KR" altLang="en-US" dirty="0">
              <a:solidFill>
                <a:srgbClr val="EF8463"/>
              </a:solidFill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 flipH="1" flipV="1">
            <a:off x="6538176" y="5744365"/>
            <a:ext cx="259439" cy="233740"/>
          </a:xfrm>
          <a:prstGeom prst="straightConnector1">
            <a:avLst/>
          </a:prstGeom>
          <a:ln w="57150">
            <a:solidFill>
              <a:srgbClr val="EF84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7853613" y="3848173"/>
            <a:ext cx="3050175" cy="1327676"/>
            <a:chOff x="7853613" y="3848173"/>
            <a:chExt cx="3050175" cy="1327676"/>
          </a:xfrm>
        </p:grpSpPr>
        <p:sp>
          <p:nvSpPr>
            <p:cNvPr id="22" name="순서도: 대체 처리 21"/>
            <p:cNvSpPr/>
            <p:nvPr/>
          </p:nvSpPr>
          <p:spPr>
            <a:xfrm>
              <a:off x="7853613" y="3848173"/>
              <a:ext cx="3050175" cy="1327676"/>
            </a:xfrm>
            <a:prstGeom prst="flowChartAlternateProcess">
              <a:avLst/>
            </a:prstGeom>
            <a:solidFill>
              <a:schemeClr val="bg1"/>
            </a:solidFill>
            <a:ln w="38100">
              <a:solidFill>
                <a:srgbClr val="EF8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EF8463"/>
                  </a:solidFill>
                </a:rPr>
                <a:t>작성자</a:t>
              </a:r>
              <a:r>
                <a:rPr lang="en-US" altLang="ko-KR" b="1" dirty="0">
                  <a:solidFill>
                    <a:srgbClr val="EF8463"/>
                  </a:solidFill>
                </a:rPr>
                <a:t>, </a:t>
              </a:r>
              <a:r>
                <a:rPr lang="ko-KR" altLang="en-US" b="1" dirty="0">
                  <a:solidFill>
                    <a:srgbClr val="EF8463"/>
                  </a:solidFill>
                </a:rPr>
                <a:t>작성일</a:t>
              </a:r>
              <a:r>
                <a:rPr lang="en-US" altLang="ko-KR" b="1" dirty="0">
                  <a:solidFill>
                    <a:srgbClr val="EF8463"/>
                  </a:solidFill>
                </a:rPr>
                <a:t>, </a:t>
              </a:r>
              <a:r>
                <a:rPr lang="ko-KR" altLang="en-US" b="1" dirty="0">
                  <a:solidFill>
                    <a:srgbClr val="EF8463"/>
                  </a:solidFill>
                </a:rPr>
                <a:t>조회수</a:t>
              </a:r>
              <a:endParaRPr lang="en-US" altLang="ko-KR" b="1" dirty="0">
                <a:solidFill>
                  <a:srgbClr val="EF8463"/>
                </a:solidFill>
              </a:endParaRPr>
            </a:p>
            <a:p>
              <a:pPr algn="ctr"/>
              <a:r>
                <a:rPr lang="en-US" altLang="ko-KR" dirty="0" err="1" smtClean="0">
                  <a:solidFill>
                    <a:srgbClr val="EF8463"/>
                  </a:solidFill>
                </a:rPr>
                <a:t>Readonly</a:t>
              </a:r>
              <a:r>
                <a:rPr lang="ko-KR" altLang="en-US" dirty="0" smtClean="0">
                  <a:solidFill>
                    <a:srgbClr val="EF8463"/>
                  </a:solidFill>
                </a:rPr>
                <a:t>로 쓰기 방지</a:t>
              </a:r>
              <a:endParaRPr lang="en-US" altLang="ko-KR" dirty="0" smtClean="0">
                <a:solidFill>
                  <a:srgbClr val="EF8463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rgbClr val="EF8463"/>
                  </a:solidFill>
                </a:rPr>
                <a:t>Disable</a:t>
              </a:r>
              <a:r>
                <a:rPr lang="ko-KR" altLang="en-US" sz="1200" dirty="0" smtClean="0">
                  <a:solidFill>
                    <a:srgbClr val="EF8463"/>
                  </a:solidFill>
                </a:rPr>
                <a:t>과 달리</a:t>
              </a:r>
              <a:r>
                <a:rPr lang="en-US" altLang="ko-KR" sz="1200" dirty="0" smtClean="0">
                  <a:solidFill>
                    <a:srgbClr val="EF8463"/>
                  </a:solidFill>
                </a:rPr>
                <a:t> DOM</a:t>
              </a:r>
              <a:r>
                <a:rPr lang="ko-KR" altLang="en-US" sz="1200" dirty="0" smtClean="0">
                  <a:solidFill>
                    <a:srgbClr val="EF8463"/>
                  </a:solidFill>
                </a:rPr>
                <a:t>객체에서 </a:t>
              </a:r>
              <a:endParaRPr lang="en-US" altLang="ko-KR" sz="1200" dirty="0" smtClean="0">
                <a:solidFill>
                  <a:srgbClr val="EF8463"/>
                </a:solidFill>
              </a:endParaRPr>
            </a:p>
            <a:p>
              <a:pPr algn="ctr"/>
              <a:r>
                <a:rPr lang="ko-KR" altLang="en-US" sz="1200" dirty="0" smtClean="0">
                  <a:solidFill>
                    <a:srgbClr val="EF8463"/>
                  </a:solidFill>
                </a:rPr>
                <a:t>사라지지 않음 </a:t>
              </a:r>
              <a:endParaRPr lang="en-US" altLang="ko-KR" sz="1200" dirty="0" smtClean="0">
                <a:solidFill>
                  <a:srgbClr val="EF8463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rgbClr val="EF8463"/>
                  </a:solidFill>
                </a:rPr>
                <a:t>– </a:t>
              </a:r>
              <a:r>
                <a:rPr lang="en-US" altLang="ko-KR" sz="1200" dirty="0" err="1" smtClean="0">
                  <a:solidFill>
                    <a:srgbClr val="EF8463"/>
                  </a:solidFill>
                </a:rPr>
                <a:t>request.getParameter</a:t>
              </a:r>
              <a:r>
                <a:rPr lang="ko-KR" altLang="en-US" sz="1200" dirty="0" smtClean="0">
                  <a:solidFill>
                    <a:srgbClr val="EF8463"/>
                  </a:solidFill>
                </a:rPr>
                <a:t>로 읽기가능</a:t>
              </a:r>
              <a:endParaRPr lang="ko-KR" altLang="en-US" sz="1200" dirty="0">
                <a:solidFill>
                  <a:srgbClr val="EF8463"/>
                </a:solidFill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02925" y="4870246"/>
              <a:ext cx="1479429" cy="195228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43338" y="4237604"/>
              <a:ext cx="1076325" cy="285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17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"/>
            <a:ext cx="12192000" cy="849549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UI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기능 및 핵심코드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[ 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사용자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– Q&amp;A ]</a:t>
            </a:r>
            <a:endParaRPr lang="ko-KR" altLang="en-US" sz="28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724" y="1102241"/>
            <a:ext cx="6987959" cy="5525239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H="1">
            <a:off x="3032886" y="6253423"/>
            <a:ext cx="391800" cy="173864"/>
          </a:xfrm>
          <a:prstGeom prst="straightConnector1">
            <a:avLst/>
          </a:prstGeom>
          <a:ln w="57150">
            <a:solidFill>
              <a:srgbClr val="EF84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순서도: 대체 처리 6"/>
          <p:cNvSpPr/>
          <p:nvPr/>
        </p:nvSpPr>
        <p:spPr>
          <a:xfrm>
            <a:off x="3555211" y="5779698"/>
            <a:ext cx="1896683" cy="882287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rgbClr val="EF8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EF8463"/>
                </a:solidFill>
              </a:rPr>
              <a:t>글쓰기 클릭 시 </a:t>
            </a:r>
            <a:r>
              <a:rPr lang="ko-KR" altLang="en-US" dirty="0" smtClean="0">
                <a:solidFill>
                  <a:srgbClr val="EF8463"/>
                </a:solidFill>
              </a:rPr>
              <a:t>로그인 후 </a:t>
            </a:r>
            <a:endParaRPr lang="en-US" altLang="ko-KR" dirty="0" smtClean="0">
              <a:solidFill>
                <a:srgbClr val="EF8463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EF8463"/>
                </a:solidFill>
              </a:rPr>
              <a:t>이용가능</a:t>
            </a:r>
            <a:endParaRPr lang="ko-KR" altLang="en-US" dirty="0">
              <a:solidFill>
                <a:srgbClr val="EF84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27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836595" y="-6485"/>
            <a:ext cx="0" cy="836579"/>
          </a:xfrm>
          <a:prstGeom prst="line">
            <a:avLst/>
          </a:prstGeom>
          <a:ln w="57150">
            <a:solidFill>
              <a:srgbClr val="C1CC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312594" y="447472"/>
            <a:ext cx="3048001" cy="389107"/>
          </a:xfrm>
          <a:prstGeom prst="rect">
            <a:avLst/>
          </a:prstGeom>
          <a:solidFill>
            <a:srgbClr val="C1CC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UI</a:t>
            </a:r>
            <a:r>
              <a:rPr lang="ko-KR" altLang="en-US" dirty="0" smtClean="0"/>
              <a:t>기능 및 핵심코드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31523" y="2598901"/>
            <a:ext cx="27677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solidFill>
                  <a:srgbClr val="A5B589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Login</a:t>
            </a:r>
            <a:endParaRPr lang="ko-KR" altLang="en-US" sz="8000" dirty="0">
              <a:solidFill>
                <a:srgbClr val="A5B589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20926" y="3922340"/>
            <a:ext cx="2678349" cy="0"/>
          </a:xfrm>
          <a:prstGeom prst="line">
            <a:avLst/>
          </a:prstGeom>
          <a:ln>
            <a:solidFill>
              <a:srgbClr val="A5B5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22722" y="3907903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A5B589"/>
                </a:solidFill>
              </a:rPr>
              <a:t>사용자 </a:t>
            </a:r>
            <a:r>
              <a:rPr lang="en-US" altLang="ko-KR" dirty="0" smtClean="0">
                <a:solidFill>
                  <a:srgbClr val="A5B589"/>
                </a:solidFill>
              </a:rPr>
              <a:t>- </a:t>
            </a:r>
            <a:r>
              <a:rPr lang="ko-KR" altLang="en-US" dirty="0" smtClean="0">
                <a:solidFill>
                  <a:srgbClr val="A5B589"/>
                </a:solidFill>
              </a:rPr>
              <a:t>김미진</a:t>
            </a:r>
            <a:endParaRPr lang="ko-KR" altLang="en-US" dirty="0">
              <a:solidFill>
                <a:srgbClr val="A5B5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35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453" y="1769652"/>
            <a:ext cx="7972587" cy="3550149"/>
          </a:xfrm>
          <a:prstGeom prst="rect">
            <a:avLst/>
          </a:prstGeom>
        </p:spPr>
      </p:pic>
      <p:sp>
        <p:nvSpPr>
          <p:cNvPr id="13" name="순서도: 대체 처리 12"/>
          <p:cNvSpPr/>
          <p:nvPr/>
        </p:nvSpPr>
        <p:spPr>
          <a:xfrm>
            <a:off x="5160673" y="5432045"/>
            <a:ext cx="1896683" cy="882287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rgbClr val="EF8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EF8463"/>
                </a:solidFill>
              </a:rPr>
              <a:t>아이디 찾기</a:t>
            </a:r>
            <a:endParaRPr lang="en-US" altLang="ko-KR" b="1" dirty="0" smtClean="0">
              <a:solidFill>
                <a:srgbClr val="EF8463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EF8463"/>
                </a:solidFill>
              </a:rPr>
              <a:t>아이디 찾기 </a:t>
            </a:r>
            <a:endParaRPr lang="en-US" altLang="ko-KR" dirty="0" smtClean="0">
              <a:solidFill>
                <a:srgbClr val="EF8463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EF8463"/>
                </a:solidFill>
              </a:rPr>
              <a:t>폼 이동</a:t>
            </a:r>
            <a:endParaRPr lang="ko-KR" altLang="en-US" dirty="0">
              <a:solidFill>
                <a:srgbClr val="EF8463"/>
              </a:solidFill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H="1" flipV="1">
            <a:off x="9060076" y="4282147"/>
            <a:ext cx="575630" cy="305034"/>
          </a:xfrm>
          <a:prstGeom prst="straightConnector1">
            <a:avLst/>
          </a:prstGeom>
          <a:ln w="57150">
            <a:solidFill>
              <a:srgbClr val="EF84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순서도: 대체 처리 6"/>
          <p:cNvSpPr/>
          <p:nvPr/>
        </p:nvSpPr>
        <p:spPr>
          <a:xfrm>
            <a:off x="9809150" y="4003702"/>
            <a:ext cx="2172728" cy="1166958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rgbClr val="EF8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EF8463"/>
                </a:solidFill>
              </a:rPr>
              <a:t>로그인 전 </a:t>
            </a:r>
            <a:endParaRPr lang="en-US" altLang="ko-KR" dirty="0" smtClean="0">
              <a:solidFill>
                <a:srgbClr val="EF8463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EF8463"/>
                </a:solidFill>
              </a:rPr>
              <a:t>사용자에게 </a:t>
            </a:r>
            <a:endParaRPr lang="en-US" altLang="ko-KR" dirty="0" smtClean="0">
              <a:solidFill>
                <a:srgbClr val="EF8463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EF8463"/>
                </a:solidFill>
              </a:rPr>
              <a:t>입력 값 미리 보기 제공</a:t>
            </a:r>
            <a:endParaRPr lang="ko-KR" altLang="en-US" dirty="0">
              <a:solidFill>
                <a:srgbClr val="EF8463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6427627" y="4881150"/>
            <a:ext cx="422695" cy="170137"/>
          </a:xfrm>
          <a:prstGeom prst="straightConnector1">
            <a:avLst/>
          </a:prstGeom>
          <a:ln w="57150">
            <a:solidFill>
              <a:srgbClr val="EF84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순서도: 대체 처리 8"/>
          <p:cNvSpPr/>
          <p:nvPr/>
        </p:nvSpPr>
        <p:spPr>
          <a:xfrm>
            <a:off x="4427428" y="4440008"/>
            <a:ext cx="1896683" cy="733246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rgbClr val="EF8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EF8463"/>
                </a:solidFill>
              </a:rPr>
              <a:t>로그인 클릭 시</a:t>
            </a:r>
            <a:endParaRPr lang="en-US" altLang="ko-KR" b="1" dirty="0" smtClean="0">
              <a:solidFill>
                <a:srgbClr val="EF8463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EF8463"/>
                </a:solidFill>
              </a:rPr>
              <a:t>로그인 됨</a:t>
            </a:r>
            <a:endParaRPr lang="ko-KR" altLang="en-US" dirty="0">
              <a:solidFill>
                <a:srgbClr val="EF8463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7139306" y="5765140"/>
            <a:ext cx="418382" cy="216095"/>
          </a:xfrm>
          <a:prstGeom prst="straightConnector1">
            <a:avLst/>
          </a:prstGeom>
          <a:ln w="57150">
            <a:solidFill>
              <a:srgbClr val="EF84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순서도: 대체 처리 14"/>
          <p:cNvSpPr/>
          <p:nvPr/>
        </p:nvSpPr>
        <p:spPr>
          <a:xfrm>
            <a:off x="9127757" y="5432045"/>
            <a:ext cx="1896683" cy="882287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rgbClr val="EF8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EF8463"/>
                </a:solidFill>
              </a:rPr>
              <a:t>비밀번호 찾기</a:t>
            </a:r>
            <a:endParaRPr lang="en-US" altLang="ko-KR" b="1" dirty="0" smtClean="0">
              <a:solidFill>
                <a:srgbClr val="EF8463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EF8463"/>
                </a:solidFill>
              </a:rPr>
              <a:t>비밀번호 찾기 </a:t>
            </a:r>
            <a:endParaRPr lang="en-US" altLang="ko-KR" dirty="0" smtClean="0">
              <a:solidFill>
                <a:srgbClr val="EF8463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EF8463"/>
                </a:solidFill>
              </a:rPr>
              <a:t>폼 이동</a:t>
            </a:r>
            <a:endParaRPr lang="ko-KR" altLang="en-US" dirty="0">
              <a:solidFill>
                <a:srgbClr val="EF8463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H="1" flipV="1">
            <a:off x="8529597" y="5765140"/>
            <a:ext cx="434198" cy="216095"/>
          </a:xfrm>
          <a:prstGeom prst="straightConnector1">
            <a:avLst/>
          </a:prstGeom>
          <a:ln w="57150">
            <a:solidFill>
              <a:srgbClr val="EF84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11272560" y="1621765"/>
            <a:ext cx="474560" cy="339546"/>
          </a:xfrm>
          <a:prstGeom prst="straightConnector1">
            <a:avLst/>
          </a:prstGeom>
          <a:ln w="57150">
            <a:solidFill>
              <a:srgbClr val="EF84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순서도: 대체 처리 19"/>
          <p:cNvSpPr/>
          <p:nvPr/>
        </p:nvSpPr>
        <p:spPr>
          <a:xfrm>
            <a:off x="9255976" y="1033503"/>
            <a:ext cx="1896683" cy="927808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rgbClr val="EF8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EF8463"/>
                </a:solidFill>
              </a:rPr>
              <a:t>로그인 클릭 시</a:t>
            </a:r>
            <a:endParaRPr lang="en-US" altLang="ko-KR" b="1" dirty="0" smtClean="0">
              <a:solidFill>
                <a:srgbClr val="EF8463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EF8463"/>
                </a:solidFill>
              </a:rPr>
              <a:t>로그인 페이지 이동</a:t>
            </a:r>
            <a:endParaRPr lang="ko-KR" altLang="en-US" dirty="0">
              <a:solidFill>
                <a:srgbClr val="EF8463"/>
              </a:solidFill>
            </a:endParaRPr>
          </a:p>
        </p:txBody>
      </p:sp>
      <p:sp>
        <p:nvSpPr>
          <p:cNvPr id="18" name="순서도: 대체 처리 17"/>
          <p:cNvSpPr/>
          <p:nvPr/>
        </p:nvSpPr>
        <p:spPr>
          <a:xfrm>
            <a:off x="11617043" y="2011829"/>
            <a:ext cx="325602" cy="147679"/>
          </a:xfrm>
          <a:prstGeom prst="flowChartAlternateProcess">
            <a:avLst/>
          </a:prstGeom>
          <a:noFill/>
          <a:ln w="38100">
            <a:solidFill>
              <a:srgbClr val="EF8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/>
          <a:srcRect l="37555" t="50418" r="38059" b="13442"/>
          <a:stretch/>
        </p:blipFill>
        <p:spPr>
          <a:xfrm>
            <a:off x="9635706" y="2348279"/>
            <a:ext cx="2406771" cy="1414732"/>
          </a:xfrm>
          <a:prstGeom prst="rect">
            <a:avLst/>
          </a:prstGeom>
        </p:spPr>
      </p:pic>
      <p:cxnSp>
        <p:nvCxnSpPr>
          <p:cNvPr id="24" name="직선 화살표 연결선 23"/>
          <p:cNvCxnSpPr/>
          <p:nvPr/>
        </p:nvCxnSpPr>
        <p:spPr>
          <a:xfrm flipV="1">
            <a:off x="8680850" y="3097210"/>
            <a:ext cx="893814" cy="544575"/>
          </a:xfrm>
          <a:prstGeom prst="straightConnector1">
            <a:avLst/>
          </a:prstGeom>
          <a:ln w="101600">
            <a:solidFill>
              <a:srgbClr val="EF84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0" y="-1"/>
            <a:ext cx="12192000" cy="849549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UI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기능 및 핵심코드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[ 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사용자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– Login ]</a:t>
            </a:r>
            <a:endParaRPr lang="ko-KR" altLang="en-US" sz="28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68" y="1957999"/>
            <a:ext cx="3803653" cy="4270077"/>
          </a:xfrm>
          <a:prstGeom prst="rect">
            <a:avLst/>
          </a:prstGeom>
        </p:spPr>
      </p:pic>
      <p:sp>
        <p:nvSpPr>
          <p:cNvPr id="32" name="순서도: 대체 처리 31"/>
          <p:cNvSpPr/>
          <p:nvPr/>
        </p:nvSpPr>
        <p:spPr>
          <a:xfrm>
            <a:off x="1274537" y="1157367"/>
            <a:ext cx="2044446" cy="680080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rgbClr val="EF8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EF8463"/>
                </a:solidFill>
              </a:rPr>
              <a:t>로그인 클릭 시 </a:t>
            </a:r>
            <a:r>
              <a:rPr lang="en-US" altLang="ko-KR" dirty="0" smtClean="0">
                <a:solidFill>
                  <a:srgbClr val="EF8463"/>
                </a:solidFill>
              </a:rPr>
              <a:t>Ajax</a:t>
            </a:r>
            <a:endParaRPr lang="ko-KR" altLang="en-US" dirty="0">
              <a:solidFill>
                <a:srgbClr val="EF8463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2767241" y="1815688"/>
            <a:ext cx="94987" cy="299263"/>
          </a:xfrm>
          <a:prstGeom prst="straightConnector1">
            <a:avLst/>
          </a:prstGeom>
          <a:ln w="57150">
            <a:solidFill>
              <a:srgbClr val="EF84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4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42" t="10377" r="50684" b="3836"/>
          <a:stretch/>
        </p:blipFill>
        <p:spPr>
          <a:xfrm>
            <a:off x="228262" y="2251496"/>
            <a:ext cx="5371078" cy="3191772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H="1">
            <a:off x="2187498" y="2466426"/>
            <a:ext cx="391800" cy="173864"/>
          </a:xfrm>
          <a:prstGeom prst="straightConnector1">
            <a:avLst/>
          </a:prstGeom>
          <a:ln w="57150">
            <a:solidFill>
              <a:srgbClr val="EF84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순서도: 대체 처리 6"/>
          <p:cNvSpPr/>
          <p:nvPr/>
        </p:nvSpPr>
        <p:spPr>
          <a:xfrm>
            <a:off x="2683943" y="1544068"/>
            <a:ext cx="2172728" cy="1009290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rgbClr val="EF8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EF8463"/>
                </a:solidFill>
              </a:rPr>
              <a:t>로그인 완료 후 </a:t>
            </a:r>
            <a:endParaRPr lang="en-US" altLang="ko-KR" b="1" dirty="0" smtClean="0">
              <a:solidFill>
                <a:srgbClr val="EF8463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EF8463"/>
                </a:solidFill>
              </a:rPr>
              <a:t>메인페이지로 </a:t>
            </a:r>
            <a:endParaRPr lang="en-US" altLang="ko-KR" dirty="0" smtClean="0">
              <a:solidFill>
                <a:srgbClr val="EF8463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EF8463"/>
                </a:solidFill>
              </a:rPr>
              <a:t>이동</a:t>
            </a:r>
            <a:endParaRPr lang="en-US" altLang="ko-KR" dirty="0" smtClean="0">
              <a:solidFill>
                <a:srgbClr val="EF8463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7429" t="9874" r="57972" b="8365"/>
          <a:stretch/>
        </p:blipFill>
        <p:spPr>
          <a:xfrm>
            <a:off x="5703985" y="2048713"/>
            <a:ext cx="6308004" cy="4192437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11108517" y="2027634"/>
            <a:ext cx="422695" cy="170137"/>
          </a:xfrm>
          <a:prstGeom prst="straightConnector1">
            <a:avLst/>
          </a:prstGeom>
          <a:ln w="57150">
            <a:solidFill>
              <a:srgbClr val="EF84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순서도: 대체 처리 10"/>
          <p:cNvSpPr/>
          <p:nvPr/>
        </p:nvSpPr>
        <p:spPr>
          <a:xfrm>
            <a:off x="9153754" y="1595828"/>
            <a:ext cx="1896683" cy="863612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rgbClr val="EF8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EF8463"/>
                </a:solidFill>
              </a:rPr>
              <a:t>로그인 완료 시</a:t>
            </a:r>
            <a:endParaRPr lang="en-US" altLang="ko-KR" b="1" dirty="0" smtClean="0">
              <a:solidFill>
                <a:srgbClr val="EF8463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EF8463"/>
                </a:solidFill>
              </a:rPr>
              <a:t>로그아웃으로 변경됨</a:t>
            </a:r>
            <a:endParaRPr lang="ko-KR" altLang="en-US" dirty="0">
              <a:solidFill>
                <a:srgbClr val="EF8463"/>
              </a:solidFill>
            </a:endParaRPr>
          </a:p>
        </p:txBody>
      </p:sp>
      <p:sp>
        <p:nvSpPr>
          <p:cNvPr id="12" name="순서도: 대체 처리 11"/>
          <p:cNvSpPr/>
          <p:nvPr/>
        </p:nvSpPr>
        <p:spPr>
          <a:xfrm>
            <a:off x="11560525" y="2221246"/>
            <a:ext cx="397821" cy="224287"/>
          </a:xfrm>
          <a:prstGeom prst="flowChartAlternateProcess">
            <a:avLst/>
          </a:prstGeom>
          <a:noFill/>
          <a:ln w="38100">
            <a:solidFill>
              <a:srgbClr val="EF8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"/>
            <a:ext cx="12192000" cy="849549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UI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기능 및 핵심코드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[ 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사용자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– Login ]</a:t>
            </a:r>
            <a:endParaRPr lang="ko-KR" altLang="en-US" sz="28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780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836595" y="-6485"/>
            <a:ext cx="0" cy="836579"/>
          </a:xfrm>
          <a:prstGeom prst="line">
            <a:avLst/>
          </a:prstGeom>
          <a:ln w="57150">
            <a:solidFill>
              <a:srgbClr val="C1CC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312594" y="447472"/>
            <a:ext cx="3048001" cy="389107"/>
          </a:xfrm>
          <a:prstGeom prst="rect">
            <a:avLst/>
          </a:prstGeom>
          <a:solidFill>
            <a:srgbClr val="C1CC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UI</a:t>
            </a:r>
            <a:r>
              <a:rPr lang="ko-KR" altLang="en-US" dirty="0" smtClean="0"/>
              <a:t>기능 및 핵심코드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81168" y="2616472"/>
            <a:ext cx="44277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solidFill>
                  <a:srgbClr val="A5B589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searchID</a:t>
            </a:r>
            <a:endParaRPr lang="ko-KR" altLang="en-US" sz="8000" dirty="0">
              <a:solidFill>
                <a:srgbClr val="A5B589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20926" y="3922340"/>
            <a:ext cx="2678349" cy="0"/>
          </a:xfrm>
          <a:prstGeom prst="line">
            <a:avLst/>
          </a:prstGeom>
          <a:ln>
            <a:solidFill>
              <a:srgbClr val="A5B5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46228" y="3939911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A5B589"/>
                </a:solidFill>
              </a:rPr>
              <a:t>사용자 </a:t>
            </a:r>
            <a:r>
              <a:rPr lang="en-US" altLang="ko-KR" dirty="0" smtClean="0">
                <a:solidFill>
                  <a:srgbClr val="A5B589"/>
                </a:solidFill>
              </a:rPr>
              <a:t>- </a:t>
            </a:r>
            <a:r>
              <a:rPr lang="ko-KR" altLang="en-US" dirty="0" smtClean="0">
                <a:solidFill>
                  <a:srgbClr val="A5B589"/>
                </a:solidFill>
              </a:rPr>
              <a:t>김미진</a:t>
            </a:r>
            <a:endParaRPr lang="ko-KR" altLang="en-US" dirty="0">
              <a:solidFill>
                <a:srgbClr val="A5B5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84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11933903" y="0"/>
            <a:ext cx="258097" cy="6858000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0" y="0"/>
            <a:ext cx="258097" cy="6857999"/>
          </a:xfrm>
          <a:prstGeom prst="rect">
            <a:avLst/>
          </a:prstGeom>
          <a:solidFill>
            <a:srgbClr val="F29A7E"/>
          </a:solidFill>
          <a:ln>
            <a:solidFill>
              <a:srgbClr val="EF8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24104" y="249475"/>
            <a:ext cx="2770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rgbClr val="EF8463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사용자 요구사항</a:t>
            </a:r>
            <a:endParaRPr lang="ko-KR" altLang="en-US" sz="2800" b="1" dirty="0">
              <a:solidFill>
                <a:srgbClr val="EF8463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7370" y="907915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소개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&amp;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복지시설정보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32170" y="1613117"/>
            <a:ext cx="749596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관리자만 입력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수정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삭제 가능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각 복지시설 이미지와 보육원명을 정렬해서 띄움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이미지 클릭 시 자세히 보기 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라이트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박스 띄움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라이트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박스 안에 복지시설 지도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시설 사진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[size : 700*700],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보육원명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보육원 정보 출력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27370" y="3769680"/>
            <a:ext cx="4030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회사소개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&amp;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투명성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&amp;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후원가이드 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87291" y="4332353"/>
            <a:ext cx="4923143" cy="1667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투명성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ts val="2200"/>
              </a:lnSpc>
              <a:buFont typeface="맑은 고딕" panose="020B0503020000020004" pitchFamily="50" charset="-127"/>
              <a:buChar char="–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그래프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일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주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월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]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단위로 모금액 표현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파이차트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개인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기업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단체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]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모금액 비율 표현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보육시설 당 후원금액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실시간 총 모금액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총 보육원 수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00527" y="4332354"/>
            <a:ext cx="2800960" cy="1667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회사소개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ts val="2200"/>
              </a:lnSpc>
              <a:buFont typeface="맑은 고딕" panose="020B0503020000020004" pitchFamily="50" charset="-127"/>
              <a:buChar char="–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왼쪽상단 대표사진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[460*460]</a:t>
            </a:r>
          </a:p>
          <a:p>
            <a:pPr marL="285750" indent="-28575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목적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20 point , String , title</a:t>
            </a:r>
          </a:p>
          <a:p>
            <a:pPr marL="285750" indent="-28575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소개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10 point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10434" y="4332352"/>
            <a:ext cx="2393604" cy="1667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후원가이드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ts val="2200"/>
              </a:lnSpc>
              <a:buFont typeface="맑은 고딕" panose="020B0503020000020004" pitchFamily="50" charset="-127"/>
              <a:buChar char="–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후원에 필요한 정보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모든 사용자 열람 가능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게시글 권한은 관리자만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77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472" y="1845066"/>
            <a:ext cx="7676007" cy="4264448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>
            <a:off x="6933064" y="5023380"/>
            <a:ext cx="414070" cy="16058"/>
          </a:xfrm>
          <a:prstGeom prst="straightConnector1">
            <a:avLst/>
          </a:prstGeom>
          <a:ln w="57150">
            <a:solidFill>
              <a:srgbClr val="EF84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순서도: 대체 처리 6"/>
          <p:cNvSpPr/>
          <p:nvPr/>
        </p:nvSpPr>
        <p:spPr>
          <a:xfrm>
            <a:off x="4450891" y="4656757"/>
            <a:ext cx="2389516" cy="733246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rgbClr val="EF8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EF8463"/>
                </a:solidFill>
              </a:rPr>
              <a:t>아이디 찾기 클릭 시</a:t>
            </a:r>
            <a:endParaRPr lang="en-US" altLang="ko-KR" b="1" dirty="0" smtClean="0">
              <a:solidFill>
                <a:srgbClr val="EF8463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EF8463"/>
                </a:solidFill>
              </a:rPr>
              <a:t>기본값으로 </a:t>
            </a:r>
            <a:r>
              <a:rPr lang="ko-KR" altLang="en-US" dirty="0" err="1" smtClean="0">
                <a:solidFill>
                  <a:srgbClr val="EF8463"/>
                </a:solidFill>
              </a:rPr>
              <a:t>세팅</a:t>
            </a:r>
            <a:r>
              <a:rPr lang="ko-KR" altLang="en-US" dirty="0" smtClean="0">
                <a:solidFill>
                  <a:srgbClr val="EF8463"/>
                </a:solidFill>
              </a:rPr>
              <a:t> 됨</a:t>
            </a:r>
            <a:endParaRPr lang="ko-KR" altLang="en-US" dirty="0">
              <a:solidFill>
                <a:srgbClr val="EF8463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8252753" y="4746236"/>
            <a:ext cx="1464683" cy="40745"/>
          </a:xfrm>
          <a:prstGeom prst="straightConnector1">
            <a:avLst/>
          </a:prstGeom>
          <a:ln w="57150">
            <a:solidFill>
              <a:srgbClr val="EF84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순서도: 대체 처리 9"/>
          <p:cNvSpPr/>
          <p:nvPr/>
        </p:nvSpPr>
        <p:spPr>
          <a:xfrm>
            <a:off x="9902751" y="4183130"/>
            <a:ext cx="2172728" cy="1166958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rgbClr val="EF8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EF8463"/>
                </a:solidFill>
              </a:rPr>
              <a:t>아이디 찾기 전 </a:t>
            </a:r>
            <a:endParaRPr lang="en-US" altLang="ko-KR" b="1" dirty="0" smtClean="0">
              <a:solidFill>
                <a:srgbClr val="EF8463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EF8463"/>
                </a:solidFill>
              </a:rPr>
              <a:t>사용자에게 </a:t>
            </a:r>
            <a:endParaRPr lang="en-US" altLang="ko-KR" dirty="0" smtClean="0">
              <a:solidFill>
                <a:srgbClr val="EF8463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EF8463"/>
                </a:solidFill>
              </a:rPr>
              <a:t>입력 값 미리 보기 제공</a:t>
            </a:r>
            <a:endParaRPr lang="ko-KR" altLang="en-US" dirty="0">
              <a:solidFill>
                <a:srgbClr val="EF8463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7140099" y="3891026"/>
            <a:ext cx="391066" cy="292104"/>
          </a:xfrm>
          <a:prstGeom prst="straightConnector1">
            <a:avLst/>
          </a:prstGeom>
          <a:ln w="57150">
            <a:solidFill>
              <a:srgbClr val="EF84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순서도: 대체 처리 12"/>
          <p:cNvSpPr/>
          <p:nvPr/>
        </p:nvSpPr>
        <p:spPr>
          <a:xfrm>
            <a:off x="4647068" y="3067600"/>
            <a:ext cx="2642558" cy="733246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rgbClr val="EF8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EF8463"/>
                </a:solidFill>
              </a:rPr>
              <a:t>개인</a:t>
            </a:r>
            <a:r>
              <a:rPr lang="en-US" altLang="ko-KR" b="1" dirty="0" smtClean="0">
                <a:solidFill>
                  <a:srgbClr val="EF8463"/>
                </a:solidFill>
              </a:rPr>
              <a:t>/</a:t>
            </a:r>
            <a:r>
              <a:rPr lang="ko-KR" altLang="en-US" b="1" dirty="0" smtClean="0">
                <a:solidFill>
                  <a:srgbClr val="EF8463"/>
                </a:solidFill>
              </a:rPr>
              <a:t>기업</a:t>
            </a:r>
            <a:r>
              <a:rPr lang="en-US" altLang="ko-KR" b="1" dirty="0" smtClean="0">
                <a:solidFill>
                  <a:srgbClr val="EF8463"/>
                </a:solidFill>
              </a:rPr>
              <a:t>/</a:t>
            </a:r>
            <a:r>
              <a:rPr lang="ko-KR" altLang="en-US" b="1" dirty="0" smtClean="0">
                <a:solidFill>
                  <a:srgbClr val="EF8463"/>
                </a:solidFill>
              </a:rPr>
              <a:t>단체 탭 별</a:t>
            </a:r>
            <a:endParaRPr lang="en-US" altLang="ko-KR" b="1" dirty="0" smtClean="0">
              <a:solidFill>
                <a:srgbClr val="EF8463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EF8463"/>
                </a:solidFill>
              </a:rPr>
              <a:t>입력 폼이 변함</a:t>
            </a:r>
            <a:endParaRPr lang="ko-KR" altLang="en-US" dirty="0">
              <a:solidFill>
                <a:srgbClr val="EF8463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-1"/>
            <a:ext cx="12192000" cy="849549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UI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기능 및 핵심코드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[ 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사용자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– SearchID ]</a:t>
            </a:r>
            <a:endParaRPr lang="ko-KR" altLang="en-US" sz="28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17" name="순서도: 대체 처리 16"/>
          <p:cNvSpPr/>
          <p:nvPr/>
        </p:nvSpPr>
        <p:spPr>
          <a:xfrm>
            <a:off x="1012138" y="1179316"/>
            <a:ext cx="2222768" cy="529222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rgbClr val="EF8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EF8463"/>
                </a:solidFill>
              </a:rPr>
              <a:t>개인</a:t>
            </a:r>
            <a:r>
              <a:rPr lang="en-US" altLang="ko-KR" b="1" dirty="0" smtClean="0">
                <a:solidFill>
                  <a:srgbClr val="EF8463"/>
                </a:solidFill>
              </a:rPr>
              <a:t>/</a:t>
            </a:r>
            <a:r>
              <a:rPr lang="ko-KR" altLang="en-US" b="1" dirty="0" smtClean="0">
                <a:solidFill>
                  <a:srgbClr val="EF8463"/>
                </a:solidFill>
              </a:rPr>
              <a:t>기업</a:t>
            </a:r>
            <a:r>
              <a:rPr lang="en-US" altLang="ko-KR" b="1" dirty="0" smtClean="0">
                <a:solidFill>
                  <a:srgbClr val="EF8463"/>
                </a:solidFill>
              </a:rPr>
              <a:t>/</a:t>
            </a:r>
            <a:r>
              <a:rPr lang="ko-KR" altLang="en-US" b="1" dirty="0" smtClean="0">
                <a:solidFill>
                  <a:srgbClr val="EF8463"/>
                </a:solidFill>
              </a:rPr>
              <a:t>단체 탭</a:t>
            </a:r>
            <a:endParaRPr lang="ko-KR" altLang="en-US" b="1" dirty="0">
              <a:solidFill>
                <a:srgbClr val="EF8463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90" y="1886288"/>
            <a:ext cx="3766067" cy="4009475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>
            <a:off x="3060540" y="1708538"/>
            <a:ext cx="94987" cy="299263"/>
          </a:xfrm>
          <a:prstGeom prst="straightConnector1">
            <a:avLst/>
          </a:prstGeom>
          <a:ln w="57150">
            <a:solidFill>
              <a:srgbClr val="EF84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64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765" y="1102241"/>
            <a:ext cx="8993584" cy="5627803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H="1" flipV="1">
            <a:off x="7604886" y="2200262"/>
            <a:ext cx="365921" cy="218972"/>
          </a:xfrm>
          <a:prstGeom prst="straightConnector1">
            <a:avLst/>
          </a:prstGeom>
          <a:ln w="57150">
            <a:solidFill>
              <a:srgbClr val="EF84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순서도: 대체 처리 6"/>
          <p:cNvSpPr/>
          <p:nvPr/>
        </p:nvSpPr>
        <p:spPr>
          <a:xfrm>
            <a:off x="7670011" y="2544651"/>
            <a:ext cx="2172728" cy="1009290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rgbClr val="EF8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EF8463"/>
                </a:solidFill>
              </a:rPr>
              <a:t>아이디 찾기 확인 </a:t>
            </a:r>
            <a:endParaRPr lang="en-US" altLang="ko-KR" b="1" dirty="0" smtClean="0">
              <a:solidFill>
                <a:srgbClr val="EF8463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EF8463"/>
                </a:solidFill>
              </a:rPr>
              <a:t>회원아이디 </a:t>
            </a:r>
            <a:r>
              <a:rPr lang="en-US" altLang="ko-KR" dirty="0" smtClean="0">
                <a:solidFill>
                  <a:srgbClr val="EF8463"/>
                </a:solidFill>
              </a:rPr>
              <a:t>alert</a:t>
            </a:r>
            <a:r>
              <a:rPr lang="ko-KR" altLang="en-US" dirty="0" smtClean="0">
                <a:solidFill>
                  <a:srgbClr val="EF8463"/>
                </a:solidFill>
              </a:rPr>
              <a:t>창으로 알림</a:t>
            </a:r>
            <a:endParaRPr lang="en-US" altLang="ko-KR" dirty="0" smtClean="0">
              <a:solidFill>
                <a:srgbClr val="EF8463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-1"/>
            <a:ext cx="12192000" cy="849549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UI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기능 및 핵심코드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[ 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사용자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– SearchID ]</a:t>
            </a:r>
            <a:endParaRPr lang="ko-KR" altLang="en-US" sz="28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183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836595" y="-6485"/>
            <a:ext cx="0" cy="836579"/>
          </a:xfrm>
          <a:prstGeom prst="line">
            <a:avLst/>
          </a:prstGeom>
          <a:ln w="57150">
            <a:solidFill>
              <a:srgbClr val="C1CC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312594" y="447472"/>
            <a:ext cx="3048001" cy="389107"/>
          </a:xfrm>
          <a:prstGeom prst="rect">
            <a:avLst/>
          </a:prstGeom>
          <a:solidFill>
            <a:srgbClr val="C1CC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UI</a:t>
            </a:r>
            <a:r>
              <a:rPr lang="ko-KR" altLang="en-US" dirty="0" smtClean="0"/>
              <a:t>기능 및 핵심코드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28071" y="2606120"/>
            <a:ext cx="46640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solidFill>
                  <a:srgbClr val="A5B589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searchPW</a:t>
            </a:r>
            <a:endParaRPr lang="ko-KR" altLang="en-US" sz="8000" dirty="0">
              <a:solidFill>
                <a:srgbClr val="A5B589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20926" y="3922340"/>
            <a:ext cx="2678349" cy="0"/>
          </a:xfrm>
          <a:prstGeom prst="line">
            <a:avLst/>
          </a:prstGeom>
          <a:ln>
            <a:solidFill>
              <a:srgbClr val="A5B5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46227" y="393677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A5B589"/>
                </a:solidFill>
              </a:rPr>
              <a:t>사용자 </a:t>
            </a:r>
            <a:r>
              <a:rPr lang="en-US" altLang="ko-KR" dirty="0" smtClean="0">
                <a:solidFill>
                  <a:srgbClr val="A5B589"/>
                </a:solidFill>
              </a:rPr>
              <a:t>- </a:t>
            </a:r>
            <a:r>
              <a:rPr lang="ko-KR" altLang="en-US" dirty="0" smtClean="0">
                <a:solidFill>
                  <a:srgbClr val="A5B589"/>
                </a:solidFill>
              </a:rPr>
              <a:t>김미진</a:t>
            </a:r>
            <a:endParaRPr lang="ko-KR" altLang="en-US" dirty="0">
              <a:solidFill>
                <a:srgbClr val="A5B5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51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-1"/>
            <a:ext cx="12192000" cy="849549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UI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기능 및 핵심코드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[ 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사용자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– SearchPW ]</a:t>
            </a:r>
            <a:endParaRPr lang="ko-KR" altLang="en-US" sz="28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0" y="1"/>
            <a:ext cx="12192000" cy="278860"/>
          </a:xfrm>
          <a:prstGeom prst="rect">
            <a:avLst/>
          </a:prstGeom>
          <a:solidFill>
            <a:srgbClr val="C1CC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781" y="2055390"/>
            <a:ext cx="7368822" cy="3869192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 flipH="1">
            <a:off x="8252753" y="4746236"/>
            <a:ext cx="1464683" cy="40745"/>
          </a:xfrm>
          <a:prstGeom prst="straightConnector1">
            <a:avLst/>
          </a:prstGeom>
          <a:ln w="57150">
            <a:solidFill>
              <a:srgbClr val="EF84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순서도: 대체 처리 15"/>
          <p:cNvSpPr/>
          <p:nvPr/>
        </p:nvSpPr>
        <p:spPr>
          <a:xfrm>
            <a:off x="9902751" y="4183130"/>
            <a:ext cx="2172728" cy="1166958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rgbClr val="EF8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EF8463"/>
                </a:solidFill>
              </a:rPr>
              <a:t>비밀번호 찾기 전 </a:t>
            </a:r>
            <a:endParaRPr lang="en-US" altLang="ko-KR" b="1" dirty="0" smtClean="0">
              <a:solidFill>
                <a:srgbClr val="EF8463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EF8463"/>
                </a:solidFill>
              </a:rPr>
              <a:t>사용자에게 </a:t>
            </a:r>
            <a:endParaRPr lang="en-US" altLang="ko-KR" dirty="0" smtClean="0">
              <a:solidFill>
                <a:srgbClr val="EF8463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EF8463"/>
                </a:solidFill>
              </a:rPr>
              <a:t>입력 값 미리 보기 제공</a:t>
            </a:r>
            <a:endParaRPr lang="ko-KR" altLang="en-US" dirty="0">
              <a:solidFill>
                <a:srgbClr val="EF8463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7140099" y="3891026"/>
            <a:ext cx="391066" cy="292104"/>
          </a:xfrm>
          <a:prstGeom prst="straightConnector1">
            <a:avLst/>
          </a:prstGeom>
          <a:ln w="57150">
            <a:solidFill>
              <a:srgbClr val="EF84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순서도: 대체 처리 17"/>
          <p:cNvSpPr/>
          <p:nvPr/>
        </p:nvSpPr>
        <p:spPr>
          <a:xfrm>
            <a:off x="4647068" y="3067600"/>
            <a:ext cx="2642558" cy="733246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rgbClr val="EF8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EF8463"/>
                </a:solidFill>
              </a:rPr>
              <a:t>개인</a:t>
            </a:r>
            <a:r>
              <a:rPr lang="en-US" altLang="ko-KR" b="1" dirty="0" smtClean="0">
                <a:solidFill>
                  <a:srgbClr val="EF8463"/>
                </a:solidFill>
              </a:rPr>
              <a:t>/</a:t>
            </a:r>
            <a:r>
              <a:rPr lang="ko-KR" altLang="en-US" b="1" dirty="0" smtClean="0">
                <a:solidFill>
                  <a:srgbClr val="EF8463"/>
                </a:solidFill>
              </a:rPr>
              <a:t>기업</a:t>
            </a:r>
            <a:r>
              <a:rPr lang="en-US" altLang="ko-KR" b="1" dirty="0" smtClean="0">
                <a:solidFill>
                  <a:srgbClr val="EF8463"/>
                </a:solidFill>
              </a:rPr>
              <a:t>/</a:t>
            </a:r>
            <a:r>
              <a:rPr lang="ko-KR" altLang="en-US" b="1" dirty="0" smtClean="0">
                <a:solidFill>
                  <a:srgbClr val="EF8463"/>
                </a:solidFill>
              </a:rPr>
              <a:t>단체 탭 별</a:t>
            </a:r>
            <a:endParaRPr lang="en-US" altLang="ko-KR" b="1" dirty="0" smtClean="0">
              <a:solidFill>
                <a:srgbClr val="EF8463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EF8463"/>
                </a:solidFill>
              </a:rPr>
              <a:t>입력 폼이 변함</a:t>
            </a:r>
            <a:endParaRPr lang="ko-KR" altLang="en-US" dirty="0">
              <a:solidFill>
                <a:srgbClr val="EF8463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01" y="3545457"/>
            <a:ext cx="3267496" cy="32921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997" y="2620045"/>
            <a:ext cx="2307636" cy="3970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997" y="3002712"/>
            <a:ext cx="2980214" cy="557171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90997" y="1741489"/>
            <a:ext cx="3232430" cy="883997"/>
            <a:chOff x="890997" y="1741489"/>
            <a:chExt cx="3232430" cy="883997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7"/>
            <a:srcRect r="27298" b="79131"/>
            <a:stretch/>
          </p:blipFill>
          <p:spPr>
            <a:xfrm>
              <a:off x="890997" y="1741489"/>
              <a:ext cx="3232430" cy="87231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83558" y="2494112"/>
              <a:ext cx="243981" cy="131374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1795933" y="988866"/>
            <a:ext cx="1902451" cy="902254"/>
            <a:chOff x="1795933" y="988866"/>
            <a:chExt cx="1902451" cy="902254"/>
          </a:xfrm>
        </p:grpSpPr>
        <p:sp>
          <p:nvSpPr>
            <p:cNvPr id="24" name="순서도: 대체 처리 23"/>
            <p:cNvSpPr/>
            <p:nvPr/>
          </p:nvSpPr>
          <p:spPr>
            <a:xfrm>
              <a:off x="1795933" y="988866"/>
              <a:ext cx="1902451" cy="613305"/>
            </a:xfrm>
            <a:prstGeom prst="flowChartAlternateProcess">
              <a:avLst/>
            </a:prstGeom>
            <a:solidFill>
              <a:schemeClr val="bg1"/>
            </a:solidFill>
            <a:ln w="38100">
              <a:solidFill>
                <a:srgbClr val="EF8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rgbClr val="EF8463"/>
                  </a:solidFill>
                </a:rPr>
                <a:t>비밀번호재설정</a:t>
              </a:r>
              <a:endParaRPr lang="en-US" altLang="ko-KR" b="1" dirty="0" smtClean="0">
                <a:solidFill>
                  <a:srgbClr val="EF8463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rgbClr val="EF8463"/>
                  </a:solidFill>
                </a:rPr>
                <a:t>Ajax</a:t>
              </a:r>
              <a:endParaRPr lang="ko-KR" altLang="en-US" dirty="0">
                <a:solidFill>
                  <a:srgbClr val="EF8463"/>
                </a:solidFill>
              </a:endParaRPr>
            </a:p>
          </p:txBody>
        </p:sp>
        <p:cxnSp>
          <p:nvCxnSpPr>
            <p:cNvPr id="14" name="직선 화살표 연결선 13"/>
            <p:cNvCxnSpPr/>
            <p:nvPr/>
          </p:nvCxnSpPr>
          <p:spPr>
            <a:xfrm>
              <a:off x="3405596" y="1591857"/>
              <a:ext cx="94987" cy="299263"/>
            </a:xfrm>
            <a:prstGeom prst="straightConnector1">
              <a:avLst/>
            </a:prstGeom>
            <a:ln w="57150">
              <a:solidFill>
                <a:srgbClr val="EF846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화살표 연결선 22"/>
          <p:cNvCxnSpPr/>
          <p:nvPr/>
        </p:nvCxnSpPr>
        <p:spPr>
          <a:xfrm flipH="1">
            <a:off x="3836987" y="1958455"/>
            <a:ext cx="1529362" cy="1198094"/>
          </a:xfrm>
          <a:prstGeom prst="straightConnector1">
            <a:avLst/>
          </a:prstGeom>
          <a:ln w="57150">
            <a:solidFill>
              <a:srgbClr val="EF84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순서도: 대체 처리 24"/>
          <p:cNvSpPr/>
          <p:nvPr/>
        </p:nvSpPr>
        <p:spPr>
          <a:xfrm>
            <a:off x="5481062" y="1433537"/>
            <a:ext cx="4726557" cy="751689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rgbClr val="EF8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EF8463"/>
                </a:solidFill>
              </a:rPr>
              <a:t>비밀번호 찾기 아이디</a:t>
            </a:r>
            <a:r>
              <a:rPr lang="en-US" altLang="ko-KR" b="1" dirty="0" smtClean="0">
                <a:solidFill>
                  <a:srgbClr val="EF8463"/>
                </a:solidFill>
              </a:rPr>
              <a:t>/</a:t>
            </a:r>
            <a:r>
              <a:rPr lang="ko-KR" altLang="en-US" b="1" dirty="0" smtClean="0">
                <a:solidFill>
                  <a:srgbClr val="EF8463"/>
                </a:solidFill>
              </a:rPr>
              <a:t>이름</a:t>
            </a:r>
            <a:r>
              <a:rPr lang="en-US" altLang="ko-KR" b="1" dirty="0" smtClean="0">
                <a:solidFill>
                  <a:srgbClr val="EF8463"/>
                </a:solidFill>
              </a:rPr>
              <a:t>/</a:t>
            </a:r>
            <a:r>
              <a:rPr lang="ko-KR" altLang="en-US" b="1" dirty="0" smtClean="0">
                <a:solidFill>
                  <a:srgbClr val="EF8463"/>
                </a:solidFill>
              </a:rPr>
              <a:t>연락처</a:t>
            </a:r>
            <a:endParaRPr lang="en-US" altLang="ko-KR" b="1" dirty="0" smtClean="0">
              <a:solidFill>
                <a:srgbClr val="EF8463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EF8463"/>
                </a:solidFill>
              </a:rPr>
              <a:t>이 중 이름값을 불러오는 부분을 예로 들음</a:t>
            </a:r>
            <a:endParaRPr lang="ko-KR" altLang="en-US" dirty="0">
              <a:solidFill>
                <a:srgbClr val="EF8463"/>
              </a:solidFill>
            </a:endParaRPr>
          </a:p>
        </p:txBody>
      </p:sp>
      <p:sp>
        <p:nvSpPr>
          <p:cNvPr id="27" name="순서도: 대체 처리 26"/>
          <p:cNvSpPr/>
          <p:nvPr/>
        </p:nvSpPr>
        <p:spPr>
          <a:xfrm>
            <a:off x="827345" y="3010366"/>
            <a:ext cx="3365093" cy="609522"/>
          </a:xfrm>
          <a:prstGeom prst="flowChartAlternateProcess">
            <a:avLst/>
          </a:prstGeom>
          <a:noFill/>
          <a:ln w="38100">
            <a:solidFill>
              <a:srgbClr val="EF8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F84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85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-1"/>
            <a:ext cx="12192000" cy="849549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UI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기능 및 핵심코드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[ </a:t>
            </a:r>
            <a:r>
              <a:rPr lang="ko-KR" altLang="en-US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사용자 </a:t>
            </a:r>
            <a:r>
              <a:rPr lang="en-US" altLang="ko-KR" sz="28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– SearchPW ]</a:t>
            </a:r>
            <a:endParaRPr lang="ko-KR" altLang="en-US" sz="28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0" y="1"/>
            <a:ext cx="12192000" cy="278860"/>
          </a:xfrm>
          <a:prstGeom prst="rect">
            <a:avLst/>
          </a:prstGeom>
          <a:solidFill>
            <a:srgbClr val="C1CC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87" y="1343849"/>
            <a:ext cx="7068452" cy="366809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18496"/>
          <a:stretch/>
        </p:blipFill>
        <p:spPr>
          <a:xfrm>
            <a:off x="5954764" y="2662704"/>
            <a:ext cx="6005761" cy="3720846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H="1">
            <a:off x="8932860" y="4357534"/>
            <a:ext cx="693771" cy="735970"/>
          </a:xfrm>
          <a:prstGeom prst="straightConnector1">
            <a:avLst/>
          </a:prstGeom>
          <a:ln w="57150">
            <a:solidFill>
              <a:srgbClr val="EF84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순서도: 대체 처리 7"/>
          <p:cNvSpPr/>
          <p:nvPr/>
        </p:nvSpPr>
        <p:spPr>
          <a:xfrm>
            <a:off x="8324043" y="3067488"/>
            <a:ext cx="2950682" cy="1177239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rgbClr val="EF8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EF8463"/>
                </a:solidFill>
              </a:rPr>
              <a:t>비밀번호재설정</a:t>
            </a:r>
            <a:endParaRPr lang="en-US" altLang="ko-KR" b="1" dirty="0" smtClean="0">
              <a:solidFill>
                <a:srgbClr val="EF8463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EF8463"/>
                </a:solidFill>
              </a:rPr>
              <a:t>패스워드 변경 창</a:t>
            </a:r>
            <a:endParaRPr lang="en-US" altLang="ko-KR" dirty="0" smtClean="0">
              <a:solidFill>
                <a:srgbClr val="EF8463"/>
              </a:solidFill>
            </a:endParaRPr>
          </a:p>
          <a:p>
            <a:pPr algn="ctr"/>
            <a:r>
              <a:rPr lang="en-US" altLang="ko-KR" dirty="0" smtClean="0">
                <a:solidFill>
                  <a:srgbClr val="EF8463"/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olidFill>
                  <a:srgbClr val="EF8463"/>
                </a:solidFill>
                <a:sym typeface="Wingdings" panose="05000000000000000000" pitchFamily="2" charset="2"/>
              </a:rPr>
              <a:t>완료 후 다시 메인</a:t>
            </a:r>
            <a:endParaRPr lang="ko-KR" altLang="en-US" dirty="0">
              <a:solidFill>
                <a:srgbClr val="EF8463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2077524" y="2934042"/>
            <a:ext cx="816469" cy="1154879"/>
          </a:xfrm>
          <a:prstGeom prst="straightConnector1">
            <a:avLst/>
          </a:prstGeom>
          <a:ln w="57150">
            <a:solidFill>
              <a:srgbClr val="EF84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순서도: 대체 처리 11"/>
          <p:cNvSpPr/>
          <p:nvPr/>
        </p:nvSpPr>
        <p:spPr>
          <a:xfrm>
            <a:off x="1672085" y="2105240"/>
            <a:ext cx="2642558" cy="733246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rgbClr val="EF8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EF8463"/>
                </a:solidFill>
              </a:rPr>
              <a:t>개인</a:t>
            </a:r>
            <a:r>
              <a:rPr lang="en-US" altLang="ko-KR" b="1" dirty="0" smtClean="0">
                <a:solidFill>
                  <a:srgbClr val="EF8463"/>
                </a:solidFill>
              </a:rPr>
              <a:t>/</a:t>
            </a:r>
            <a:r>
              <a:rPr lang="ko-KR" altLang="en-US" b="1" dirty="0" smtClean="0">
                <a:solidFill>
                  <a:srgbClr val="EF8463"/>
                </a:solidFill>
              </a:rPr>
              <a:t>기업</a:t>
            </a:r>
            <a:r>
              <a:rPr lang="en-US" altLang="ko-KR" b="1" dirty="0" smtClean="0">
                <a:solidFill>
                  <a:srgbClr val="EF8463"/>
                </a:solidFill>
              </a:rPr>
              <a:t>/</a:t>
            </a:r>
            <a:r>
              <a:rPr lang="ko-KR" altLang="en-US" b="1" dirty="0" smtClean="0">
                <a:solidFill>
                  <a:srgbClr val="EF8463"/>
                </a:solidFill>
              </a:rPr>
              <a:t>단체 탭 별</a:t>
            </a:r>
            <a:endParaRPr lang="en-US" altLang="ko-KR" b="1" dirty="0" smtClean="0">
              <a:solidFill>
                <a:srgbClr val="EF8463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EF8463"/>
                </a:solidFill>
              </a:rPr>
              <a:t>정보 입력 시</a:t>
            </a:r>
            <a:endParaRPr lang="ko-KR" altLang="en-US" dirty="0">
              <a:solidFill>
                <a:srgbClr val="EF84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68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-1"/>
            <a:ext cx="12192000" cy="849549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UI </a:t>
            </a:r>
            <a:r>
              <a:rPr lang="ko-KR" altLang="en-US" sz="20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설명</a:t>
            </a:r>
            <a:r>
              <a:rPr lang="en-US" altLang="ko-KR" sz="20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[ </a:t>
            </a:r>
            <a:r>
              <a:rPr lang="ko-KR" altLang="en-US" sz="20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관리자 </a:t>
            </a:r>
            <a:r>
              <a:rPr lang="en-US" altLang="ko-KR" sz="20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– </a:t>
            </a:r>
            <a:r>
              <a:rPr lang="ko-KR" altLang="en-US" sz="20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회원</a:t>
            </a:r>
            <a:r>
              <a:rPr lang="en-US" altLang="ko-KR" sz="20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/</a:t>
            </a:r>
            <a:r>
              <a:rPr lang="ko-KR" altLang="en-US" sz="20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후원인 관리</a:t>
            </a:r>
            <a:r>
              <a:rPr lang="en-US" altLang="ko-KR" sz="20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/</a:t>
            </a:r>
            <a:r>
              <a:rPr lang="ko-KR" altLang="en-US" sz="20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메일전송</a:t>
            </a:r>
            <a:r>
              <a:rPr lang="en-US" altLang="ko-KR" sz="20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]</a:t>
            </a:r>
            <a:endParaRPr lang="ko-KR" altLang="en-US" sz="2400" b="1" dirty="0" smtClean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pic>
        <p:nvPicPr>
          <p:cNvPr id="20" name="그림 19" descr="K-01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864973"/>
            <a:ext cx="7095067" cy="5993027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1371928" y="1336190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31657" y="2391548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091824" y="4130419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183110" y="4559701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4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767291" y="5461516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5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196874" y="6445023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6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78811" y="1351005"/>
            <a:ext cx="4341340" cy="2031325"/>
          </a:xfrm>
          <a:prstGeom prst="rect">
            <a:avLst/>
          </a:prstGeom>
          <a:noFill/>
          <a:ln w="31750" cmpd="sng">
            <a:solidFill>
              <a:srgbClr val="EF8463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개인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회원 별로 검색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클릭 시 체크되며 체크 된 사람만 메일전송 가능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메일 받을 분류 선택 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메일 제목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메일 내용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메일 전송 버튼 </a:t>
            </a:r>
            <a:endParaRPr lang="ko-KR" altLang="en-US" dirty="0"/>
          </a:p>
        </p:txBody>
      </p:sp>
      <p:pic>
        <p:nvPicPr>
          <p:cNvPr id="23" name="그림 22" descr="K-00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69643" y="3558747"/>
            <a:ext cx="3822357" cy="3072198"/>
          </a:xfrm>
          <a:prstGeom prst="rect">
            <a:avLst/>
          </a:prstGeom>
        </p:spPr>
      </p:pic>
      <p:cxnSp>
        <p:nvCxnSpPr>
          <p:cNvPr id="25" name="직선 화살표 연결선 24"/>
          <p:cNvCxnSpPr/>
          <p:nvPr/>
        </p:nvCxnSpPr>
        <p:spPr>
          <a:xfrm flipH="1">
            <a:off x="8147222" y="3929448"/>
            <a:ext cx="345990" cy="4366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840627" y="3772930"/>
            <a:ext cx="231483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 err="1" smtClean="0"/>
              <a:t>Javamailsender</a:t>
            </a:r>
            <a:r>
              <a:rPr lang="en-US" altLang="ko-KR" i="1" dirty="0" smtClean="0"/>
              <a:t> </a:t>
            </a:r>
            <a:r>
              <a:rPr lang="en-US" altLang="ko-KR" i="1" dirty="0" err="1" smtClean="0"/>
              <a:t>Impl</a:t>
            </a:r>
            <a:r>
              <a:rPr lang="en-US" altLang="ko-KR" i="1" dirty="0" smtClean="0"/>
              <a:t> </a:t>
            </a:r>
            <a:r>
              <a:rPr lang="ko-KR" altLang="en-US" i="1" dirty="0" smtClean="0"/>
              <a:t>을 통해 메일 전송</a:t>
            </a:r>
            <a:r>
              <a:rPr lang="en-US" altLang="ko-KR" i="1" dirty="0" smtClean="0"/>
              <a:t>, </a:t>
            </a:r>
          </a:p>
          <a:p>
            <a:r>
              <a:rPr lang="en-US" altLang="ko-KR" sz="1400" dirty="0" err="1" smtClean="0"/>
              <a:t>MimeMessagePreparator</a:t>
            </a:r>
            <a:r>
              <a:rPr lang="en-US" altLang="ko-KR" sz="1400" dirty="0" smtClean="0"/>
              <a:t>[ ] </a:t>
            </a:r>
            <a:r>
              <a:rPr lang="ko-KR" altLang="en-US" sz="1400" dirty="0" smtClean="0"/>
              <a:t>클래스에 받는 사람 메일을 배열 형태로 담아놓은 뒤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forEach</a:t>
            </a:r>
            <a:r>
              <a:rPr lang="ko-KR" altLang="en-US" sz="1400" dirty="0" smtClean="0"/>
              <a:t>문을 통해 하나 씩 전송</a:t>
            </a:r>
            <a:endParaRPr lang="en-US" altLang="ko-KR" sz="1400" i="1" dirty="0" smtClean="0"/>
          </a:p>
        </p:txBody>
      </p:sp>
    </p:spTree>
    <p:extLst>
      <p:ext uri="{BB962C8B-B14F-4D97-AF65-F5344CB8AC3E}">
        <p14:creationId xmlns:p14="http://schemas.microsoft.com/office/powerpoint/2010/main" val="90896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-1"/>
            <a:ext cx="12192000" cy="849549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UI </a:t>
            </a:r>
            <a:r>
              <a:rPr lang="ko-KR" altLang="en-US" sz="20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설명</a:t>
            </a:r>
            <a:r>
              <a:rPr lang="en-US" altLang="ko-KR" sz="20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[ </a:t>
            </a:r>
            <a:r>
              <a:rPr lang="ko-KR" altLang="en-US" sz="20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관리자 </a:t>
            </a:r>
            <a:r>
              <a:rPr lang="en-US" altLang="ko-KR" sz="20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– </a:t>
            </a:r>
            <a:r>
              <a:rPr lang="ko-KR" altLang="en-US" sz="20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보육원</a:t>
            </a:r>
            <a:r>
              <a:rPr lang="en-US" altLang="ko-KR" sz="20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]</a:t>
            </a:r>
            <a:endParaRPr lang="ko-KR" altLang="en-US" sz="20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pic>
        <p:nvPicPr>
          <p:cNvPr id="6" name="그림 5" descr="K-02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83088" y="2487826"/>
            <a:ext cx="3296869" cy="4024183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5057445" y="5918030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506180" y="5910707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4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13" name="그림 12" descr="K-035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856734"/>
            <a:ext cx="2850292" cy="3229233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894134" y="1196145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704803" y="3973212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90486" y="881449"/>
            <a:ext cx="4777946" cy="1200329"/>
          </a:xfrm>
          <a:prstGeom prst="rect">
            <a:avLst/>
          </a:prstGeom>
          <a:noFill/>
          <a:ln w="31750" cmpd="sng">
            <a:solidFill>
              <a:srgbClr val="EF8463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보육원 정보 등록으로 이동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보육원 정보 입력 칸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이전화면으로 돌아가기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보육원 정보 등록</a:t>
            </a:r>
            <a:endParaRPr lang="ko-KR" altLang="en-US" dirty="0"/>
          </a:p>
        </p:txBody>
      </p:sp>
      <p:pic>
        <p:nvPicPr>
          <p:cNvPr id="20" name="그림 19" descr="K-006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96216" y="2100648"/>
            <a:ext cx="5395784" cy="4757351"/>
          </a:xfrm>
          <a:prstGeom prst="rect">
            <a:avLst/>
          </a:prstGeom>
        </p:spPr>
      </p:pic>
      <p:cxnSp>
        <p:nvCxnSpPr>
          <p:cNvPr id="22" name="직선 화살표 연결선 21"/>
          <p:cNvCxnSpPr/>
          <p:nvPr/>
        </p:nvCxnSpPr>
        <p:spPr>
          <a:xfrm flipH="1" flipV="1">
            <a:off x="5593492" y="1812324"/>
            <a:ext cx="1696994" cy="28750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809103" y="1260390"/>
            <a:ext cx="2743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첨부파일 저장은 이미지 파일은 </a:t>
            </a:r>
            <a:r>
              <a:rPr lang="en-US" altLang="ko-KR" sz="1400" dirty="0" err="1" smtClean="0"/>
              <a:t>FileUploadUtil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클래스를 통해 폴더에 저장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해당 사진에 이름만을 </a:t>
            </a:r>
            <a:r>
              <a:rPr lang="en-US" altLang="ko-KR" sz="1400" dirty="0" smtClean="0"/>
              <a:t>DB</a:t>
            </a:r>
            <a:r>
              <a:rPr lang="ko-KR" altLang="en-US" sz="1400" dirty="0" smtClean="0"/>
              <a:t>에 저장한다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9361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-1"/>
            <a:ext cx="12192000" cy="849549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UI </a:t>
            </a:r>
            <a:r>
              <a:rPr lang="ko-KR" altLang="en-US" sz="20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설명</a:t>
            </a:r>
            <a:r>
              <a:rPr lang="en-US" altLang="ko-KR" sz="20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[ </a:t>
            </a:r>
            <a:r>
              <a:rPr lang="ko-KR" altLang="en-US" sz="20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관리자 </a:t>
            </a:r>
            <a:r>
              <a:rPr lang="en-US" altLang="ko-KR" sz="20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– </a:t>
            </a:r>
            <a:r>
              <a:rPr lang="ko-KR" altLang="en-US" sz="20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보육원</a:t>
            </a:r>
            <a:r>
              <a:rPr lang="en-US" altLang="ko-KR" sz="20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]</a:t>
            </a:r>
            <a:endParaRPr lang="ko-KR" altLang="en-US" sz="20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pic>
        <p:nvPicPr>
          <p:cNvPr id="13" name="그림 12" descr="K-02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55093" y="2174783"/>
            <a:ext cx="3410464" cy="4102442"/>
          </a:xfrm>
          <a:prstGeom prst="rect">
            <a:avLst/>
          </a:prstGeom>
        </p:spPr>
      </p:pic>
      <p:pic>
        <p:nvPicPr>
          <p:cNvPr id="14" name="그림 13" descr="K-025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857934"/>
            <a:ext cx="3076545" cy="3755255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1971919" y="1881029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3842366" y="6281643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4274163" y="6293995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671642" y="6288273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4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38768" y="914400"/>
            <a:ext cx="4563762" cy="1477328"/>
          </a:xfrm>
          <a:prstGeom prst="rect">
            <a:avLst/>
          </a:prstGeom>
          <a:noFill/>
          <a:ln w="31750" cmpd="sng">
            <a:solidFill>
              <a:srgbClr val="EF8463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이미지 버튼으로 클릭 시 해당 보육원 상세정보 보기로 이동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해당 보육원 삭제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보육원 정보 수정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이전 창으로 이동</a:t>
            </a:r>
            <a:endParaRPr lang="ko-KR" altLang="en-US" dirty="0"/>
          </a:p>
        </p:txBody>
      </p:sp>
      <p:pic>
        <p:nvPicPr>
          <p:cNvPr id="16" name="그림 15" descr="K-007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49322" y="2429458"/>
            <a:ext cx="4643824" cy="4428542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 flipH="1" flipV="1">
            <a:off x="5815914" y="1598141"/>
            <a:ext cx="1812324" cy="23972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303373" y="914401"/>
            <a:ext cx="26855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수정 시 모든 정보가 바뀌지 않을 수 있기 때문에 기존 정보를 유지 하면서 수정을 진행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사진파일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1292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-1"/>
            <a:ext cx="12192000" cy="849549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UI </a:t>
            </a:r>
            <a:r>
              <a:rPr lang="ko-KR" altLang="en-US" sz="20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설명</a:t>
            </a:r>
            <a:r>
              <a:rPr lang="en-US" altLang="ko-KR" sz="20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[ </a:t>
            </a:r>
            <a:r>
              <a:rPr lang="ko-KR" altLang="en-US" sz="20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관리자 </a:t>
            </a:r>
            <a:r>
              <a:rPr lang="en-US" altLang="ko-KR" sz="20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– Q&amp;A]</a:t>
            </a:r>
            <a:endParaRPr lang="ko-KR" altLang="en-US" sz="20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pic>
        <p:nvPicPr>
          <p:cNvPr id="11" name="그림 10" descr="K-00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" y="855132"/>
            <a:ext cx="5453448" cy="6002868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1312892" y="1386760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4427985" y="2228627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67632" y="996778"/>
            <a:ext cx="2669060" cy="2031325"/>
          </a:xfrm>
          <a:prstGeom prst="rect">
            <a:avLst/>
          </a:prstGeom>
          <a:noFill/>
          <a:ln w="31750" cmpd="sng">
            <a:solidFill>
              <a:srgbClr val="EF8463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사용자가 올린 질문에 대해 내용 키워드 검색 시 키워드에 해당하는 글 출력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게시 글 클릭 시 해당 게시 글 상세보기로 이동</a:t>
            </a:r>
            <a:endParaRPr lang="ko-KR" altLang="en-US" dirty="0"/>
          </a:p>
        </p:txBody>
      </p:sp>
      <p:pic>
        <p:nvPicPr>
          <p:cNvPr id="15" name="그림 14" descr="K-008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08250" y="3662362"/>
            <a:ext cx="4029075" cy="2581275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 flipV="1">
            <a:off x="5577016" y="2866769"/>
            <a:ext cx="3501081" cy="10379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160476" y="2603158"/>
            <a:ext cx="28420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클릭 시 해당 게시 글의 글 번호를 가지고 </a:t>
            </a:r>
            <a:r>
              <a:rPr lang="ko-KR" altLang="en-US" sz="1600" dirty="0" smtClean="0"/>
              <a:t>와 데이터 전송 시 </a:t>
            </a:r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</a:rPr>
              <a:t>커맨드 객체를 통해 컨트롤러로 전송 </a:t>
            </a:r>
            <a:endParaRPr lang="ko-KR" alt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0" name="그림 19" descr="K-009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82465" y="5505450"/>
            <a:ext cx="4209535" cy="1352550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 flipH="1" flipV="1">
            <a:off x="10412627" y="3764692"/>
            <a:ext cx="107092" cy="18947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54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-1"/>
            <a:ext cx="12192000" cy="849549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UI </a:t>
            </a:r>
            <a:r>
              <a:rPr lang="ko-KR" altLang="en-US" sz="20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설명</a:t>
            </a:r>
            <a:r>
              <a:rPr lang="en-US" altLang="ko-KR" sz="20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[ </a:t>
            </a:r>
            <a:r>
              <a:rPr lang="ko-KR" altLang="en-US" sz="20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관리자 </a:t>
            </a:r>
            <a:r>
              <a:rPr lang="en-US" altLang="ko-KR" sz="20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– Q&amp;A]</a:t>
            </a:r>
            <a:endParaRPr lang="ko-KR" altLang="en-US" sz="20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pic>
        <p:nvPicPr>
          <p:cNvPr id="11" name="그림 10" descr="K-00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856734"/>
            <a:ext cx="6837405" cy="6001266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2416762" y="2004596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 flipH="1">
            <a:off x="2232453" y="3579631"/>
            <a:ext cx="255373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665990" y="5091271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38756" y="5118500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4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03091" y="1112108"/>
            <a:ext cx="5651157" cy="1477328"/>
          </a:xfrm>
          <a:prstGeom prst="rect">
            <a:avLst/>
          </a:prstGeom>
          <a:noFill/>
          <a:ln w="31750" cmpd="sng">
            <a:solidFill>
              <a:srgbClr val="EF8463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해당 질문을 올린 사용자 정보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해당 질문의 내용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내용에 업데이트 하는 형태로 질의응답 진행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질문에 대한 답변을 작성한 후 저장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해당 질문 삭제</a:t>
            </a:r>
            <a:endParaRPr lang="ko-KR" altLang="en-US" dirty="0"/>
          </a:p>
        </p:txBody>
      </p:sp>
      <p:pic>
        <p:nvPicPr>
          <p:cNvPr id="15" name="그림 14" descr="K-010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92151" y="3146853"/>
            <a:ext cx="5999849" cy="2983015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H="1">
            <a:off x="815546" y="3253946"/>
            <a:ext cx="5700584" cy="14498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 flipV="1">
            <a:off x="1087395" y="4975654"/>
            <a:ext cx="5807676" cy="3130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100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11933903" y="0"/>
            <a:ext cx="258097" cy="6858000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0" y="0"/>
            <a:ext cx="258097" cy="6857999"/>
          </a:xfrm>
          <a:prstGeom prst="rect">
            <a:avLst/>
          </a:prstGeom>
          <a:solidFill>
            <a:srgbClr val="F29A7E"/>
          </a:solidFill>
          <a:ln>
            <a:solidFill>
              <a:srgbClr val="EF8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24104" y="249475"/>
            <a:ext cx="2770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rgbClr val="EF8463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사용자 요구사항</a:t>
            </a:r>
            <a:endParaRPr lang="ko-KR" altLang="en-US" sz="2800" b="1" dirty="0">
              <a:solidFill>
                <a:srgbClr val="EF8463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27370" y="907915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마이페이지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32170" y="1613117"/>
            <a:ext cx="9257663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나의 후원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로그인 후 이동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] :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본인 후원정보 제공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후원 시작일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최근 후원일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후원금액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나의 후원정보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200150" lvl="2" indent="-285750">
              <a:lnSpc>
                <a:spcPct val="200000"/>
              </a:lnSpc>
              <a:buFontTx/>
              <a:buChar char="-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후원내용 확인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변경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: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납부 계좌정보 확인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변경 시 회원가입과 동일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200150" lvl="2" indent="-285750">
              <a:lnSpc>
                <a:spcPct val="200000"/>
              </a:lnSpc>
              <a:buFontTx/>
              <a:buChar char="-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후원내역 조회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: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후원내역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연도별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월별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] ,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후원날짜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납입일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구분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후원내용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납입방법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납입금액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200150" lvl="2" indent="-285750">
              <a:lnSpc>
                <a:spcPct val="200000"/>
              </a:lnSpc>
              <a:buFontTx/>
              <a:buChar char="-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납부방법 확인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변경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: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납부 계좌정보 확인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변경 시 회원가입과 동일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285750" indent="-28575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후원활동 증명서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회원명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주소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후원재단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후원기간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후원총액 확인가능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내 문의보기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나의 문의 내용 및 문의가능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개인정보 수정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폼은 회원가입과 동일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생년월일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회원번호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아이디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회원명 변경 불가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비밀번호 변경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현재 비밀번호가 같을 시 새로운 비밀번호 변경가능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47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-1"/>
            <a:ext cx="12192000" cy="849549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UI </a:t>
            </a:r>
            <a:r>
              <a:rPr lang="ko-KR" altLang="en-US" sz="20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설명</a:t>
            </a:r>
            <a:r>
              <a:rPr lang="en-US" altLang="ko-KR" sz="20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[ </a:t>
            </a:r>
            <a:r>
              <a:rPr lang="ko-KR" altLang="en-US" sz="20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관리자 </a:t>
            </a:r>
            <a:r>
              <a:rPr lang="en-US" altLang="ko-KR" sz="20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– </a:t>
            </a:r>
            <a:r>
              <a:rPr lang="ko-KR" altLang="en-US" sz="20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공지사항</a:t>
            </a:r>
            <a:r>
              <a:rPr lang="en-US" altLang="ko-KR" sz="20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]</a:t>
            </a:r>
            <a:endParaRPr lang="ko-KR" altLang="en-US" sz="20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pic>
        <p:nvPicPr>
          <p:cNvPr id="11" name="그림 10" descr="K-04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" y="856735"/>
            <a:ext cx="6771503" cy="6001265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1090472" y="1296144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1420441" y="1569599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3368001" y="2554017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68065" y="2990335"/>
            <a:ext cx="4720281" cy="1477328"/>
          </a:xfrm>
          <a:prstGeom prst="rect">
            <a:avLst/>
          </a:prstGeom>
          <a:noFill/>
          <a:ln w="31750" cmpd="sng">
            <a:solidFill>
              <a:srgbClr val="EF8463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공지사항을 등록하는 폼으로 이동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현재 작성 된 공지사항을 최신 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키워드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조회수 순으로 검색 할 수 있다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게시 글 클릭 시 게시 글 상세보기로 이동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609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-1"/>
            <a:ext cx="12192000" cy="849549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UI </a:t>
            </a:r>
            <a:r>
              <a:rPr lang="ko-KR" altLang="en-US" sz="20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설명</a:t>
            </a:r>
            <a:r>
              <a:rPr lang="en-US" altLang="ko-KR" sz="20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[ </a:t>
            </a:r>
            <a:r>
              <a:rPr lang="ko-KR" altLang="en-US" sz="20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관리자 </a:t>
            </a:r>
            <a:r>
              <a:rPr lang="en-US" altLang="ko-KR" sz="20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– </a:t>
            </a:r>
            <a:r>
              <a:rPr lang="ko-KR" altLang="en-US" sz="20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공지사항</a:t>
            </a:r>
            <a:r>
              <a:rPr lang="en-US" altLang="ko-KR" sz="20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]</a:t>
            </a:r>
            <a:endParaRPr lang="ko-KR" altLang="en-US" sz="20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pic>
        <p:nvPicPr>
          <p:cNvPr id="11" name="그림 10" descr="K-046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848498"/>
            <a:ext cx="5807676" cy="6009502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2606232" y="1576227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38993" y="4415481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70357" y="2767914"/>
            <a:ext cx="4744994" cy="923330"/>
          </a:xfrm>
          <a:prstGeom prst="rect">
            <a:avLst/>
          </a:prstGeom>
          <a:noFill/>
          <a:ln w="31750" cmpd="sng">
            <a:solidFill>
              <a:srgbClr val="EF8463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공지사항의 제목과 내용을 기입하는 칸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내용을 작성 한 후 저장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후 공지사항 리스트로 이동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657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-1"/>
            <a:ext cx="12192000" cy="849549"/>
          </a:xfrm>
          <a:prstGeom prst="rect">
            <a:avLst/>
          </a:prstGeom>
          <a:solidFill>
            <a:srgbClr val="C1CCAE"/>
          </a:solidFill>
          <a:ln>
            <a:solidFill>
              <a:srgbClr val="C1CC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UI </a:t>
            </a:r>
            <a:r>
              <a:rPr lang="ko-KR" altLang="en-US" sz="20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설명</a:t>
            </a:r>
            <a:r>
              <a:rPr lang="en-US" altLang="ko-KR" sz="20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[ </a:t>
            </a:r>
            <a:r>
              <a:rPr lang="ko-KR" altLang="en-US" sz="20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관리자 </a:t>
            </a:r>
            <a:r>
              <a:rPr lang="en-US" altLang="ko-KR" sz="20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– </a:t>
            </a:r>
            <a:r>
              <a:rPr lang="ko-KR" altLang="en-US" sz="20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통계</a:t>
            </a:r>
            <a:r>
              <a:rPr lang="en-US" altLang="ko-KR" sz="2000" b="1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]</a:t>
            </a:r>
            <a:endParaRPr lang="ko-KR" altLang="en-US" sz="20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pic>
        <p:nvPicPr>
          <p:cNvPr id="14" name="그림 13" descr="K-04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856735"/>
            <a:ext cx="12192000" cy="3706633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1938969" y="1436187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720801" y="2397498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16" name="그림 15" descr="K-01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" y="2432824"/>
            <a:ext cx="6409039" cy="442517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36605" y="4234249"/>
            <a:ext cx="111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JSP</a:t>
            </a: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2265406" y="3443416"/>
            <a:ext cx="4333102" cy="15157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2034746" y="3632886"/>
            <a:ext cx="4613189" cy="21253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301945" y="4950940"/>
            <a:ext cx="42095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solidFill>
                  <a:srgbClr val="FF0000"/>
                </a:solidFill>
              </a:rPr>
              <a:t>Jsp</a:t>
            </a:r>
            <a:r>
              <a:rPr lang="ko-KR" altLang="en-US" sz="1600" dirty="0" smtClean="0">
                <a:solidFill>
                  <a:srgbClr val="FF0000"/>
                </a:solidFill>
              </a:rPr>
              <a:t>파일에서 </a:t>
            </a:r>
            <a:r>
              <a:rPr lang="en-US" altLang="ko-KR" sz="1600" dirty="0" err="1" smtClean="0">
                <a:solidFill>
                  <a:srgbClr val="FF0000"/>
                </a:solidFill>
              </a:rPr>
              <a:t>ajax</a:t>
            </a:r>
            <a:r>
              <a:rPr lang="ko-KR" altLang="en-US" sz="1600" dirty="0" smtClean="0">
                <a:solidFill>
                  <a:srgbClr val="FF0000"/>
                </a:solidFill>
              </a:rPr>
              <a:t>를 통해 정보를 </a:t>
            </a:r>
            <a:r>
              <a:rPr lang="en-US" altLang="ko-KR" sz="1600" dirty="0" smtClean="0">
                <a:solidFill>
                  <a:srgbClr val="FF0000"/>
                </a:solidFill>
              </a:rPr>
              <a:t>controller</a:t>
            </a:r>
            <a:r>
              <a:rPr lang="ko-KR" altLang="en-US" sz="1600" dirty="0" smtClean="0">
                <a:solidFill>
                  <a:srgbClr val="FF0000"/>
                </a:solidFill>
              </a:rPr>
              <a:t>로 전달</a:t>
            </a:r>
            <a:r>
              <a:rPr lang="en-US" altLang="ko-KR" sz="1600" dirty="0" smtClean="0"/>
              <a:t>, controller</a:t>
            </a:r>
            <a:r>
              <a:rPr lang="ko-KR" altLang="en-US" sz="1600" dirty="0" smtClean="0"/>
              <a:t>에서 비즈니스 로직 수행 후 해당 결과를 </a:t>
            </a:r>
            <a:r>
              <a:rPr lang="en-US" altLang="ko-KR" sz="1600" dirty="0" smtClean="0"/>
              <a:t>map</a:t>
            </a:r>
            <a:r>
              <a:rPr lang="ko-KR" altLang="en-US" sz="1600" dirty="0" smtClean="0"/>
              <a:t>객체에 담아 </a:t>
            </a:r>
            <a:r>
              <a:rPr lang="en-US" altLang="ko-KR" sz="1600" dirty="0" err="1" smtClean="0"/>
              <a:t>jsp</a:t>
            </a:r>
            <a:r>
              <a:rPr lang="ko-KR" altLang="en-US" sz="1600" dirty="0" smtClean="0"/>
              <a:t>에 </a:t>
            </a:r>
            <a:r>
              <a:rPr lang="en-US" altLang="ko-KR" sz="1600" dirty="0" err="1" smtClean="0"/>
              <a:t>ajax</a:t>
            </a:r>
            <a:r>
              <a:rPr lang="ko-KR" altLang="en-US" sz="1600" dirty="0" smtClean="0"/>
              <a:t>에</a:t>
            </a:r>
            <a:r>
              <a:rPr lang="en-US" altLang="ko-KR" sz="1600" dirty="0" smtClean="0"/>
              <a:t> </a:t>
            </a:r>
            <a:r>
              <a:rPr lang="en-US" altLang="ko-KR" sz="1600" dirty="0" smtClean="0">
                <a:solidFill>
                  <a:srgbClr val="FF0000"/>
                </a:solidFill>
              </a:rPr>
              <a:t>Success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메소드의</a:t>
            </a:r>
            <a:r>
              <a:rPr lang="ko-KR" altLang="en-US" sz="1600" dirty="0" smtClean="0">
                <a:solidFill>
                  <a:srgbClr val="FF0000"/>
                </a:solidFill>
              </a:rPr>
              <a:t> 매개변수로 전달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jquery</a:t>
            </a:r>
            <a:r>
              <a:rPr lang="ko-KR" altLang="en-US" sz="1600" dirty="0" smtClean="0"/>
              <a:t>를 통해 클라이언트에 보인다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 </a:t>
            </a:r>
            <a:endParaRPr lang="ko-KR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7817709" y="3286897"/>
            <a:ext cx="4226010" cy="1323439"/>
          </a:xfrm>
          <a:prstGeom prst="rect">
            <a:avLst/>
          </a:prstGeom>
          <a:noFill/>
          <a:ln w="31750" cmpd="sng">
            <a:solidFill>
              <a:srgbClr val="EF8463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smtClean="0"/>
              <a:t>후원금에 대한 통계이다</a:t>
            </a:r>
            <a:r>
              <a:rPr lang="en-US" altLang="ko-KR" sz="1600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600" dirty="0" smtClean="0"/>
              <a:t>후원 인들에 대한 개인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기업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단체 비율을 나타낸 파이차트이다</a:t>
            </a:r>
            <a:r>
              <a:rPr lang="en-US" altLang="ko-KR" sz="1600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600" dirty="0" smtClean="0"/>
              <a:t>하루에 모금 된 후원금을 나타낸다</a:t>
            </a:r>
            <a:r>
              <a:rPr lang="en-US" altLang="ko-KR" sz="1600" dirty="0" smtClean="0"/>
              <a:t>.(</a:t>
            </a:r>
            <a:r>
              <a:rPr lang="ko-KR" altLang="en-US" sz="1600" dirty="0" smtClean="0"/>
              <a:t>일주일 씩</a:t>
            </a:r>
            <a:r>
              <a:rPr lang="en-US" altLang="ko-KR" sz="1600" dirty="0" smtClean="0"/>
              <a:t>)</a:t>
            </a:r>
          </a:p>
        </p:txBody>
      </p:sp>
      <p:sp>
        <p:nvSpPr>
          <p:cNvPr id="10" name="타원 9"/>
          <p:cNvSpPr/>
          <p:nvPr/>
        </p:nvSpPr>
        <p:spPr>
          <a:xfrm flipH="1">
            <a:off x="4275438" y="2113296"/>
            <a:ext cx="255373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28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531779" y="3686252"/>
            <a:ext cx="5214025" cy="2603983"/>
          </a:xfrm>
          <a:prstGeom prst="rect">
            <a:avLst/>
          </a:prstGeom>
          <a:noFill/>
          <a:ln>
            <a:solidFill>
              <a:srgbClr val="EB6339"/>
            </a:solidFill>
          </a:ln>
        </p:spPr>
        <p:txBody>
          <a:bodyPr wrap="square" rtlCol="0">
            <a:no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900" dirty="0" smtClean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시작하면서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막막한 부분이 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많았는데 어려운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부분을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팀원들과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토론하고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다시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공부하면서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정확히 이해하고 알아가면서 자신감이 붙으니까 못하더라도 막막한 부분이 없었다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이 교육과정에서 정말 좋은 건 상의할 사람이 있다는 게 너무 좋았다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공부도 공부지만 팀원끼리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토론하는 게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너무 좋았다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366191" y="3683221"/>
            <a:ext cx="5214025" cy="2603983"/>
          </a:xfrm>
          <a:prstGeom prst="rect">
            <a:avLst/>
          </a:prstGeom>
          <a:noFill/>
          <a:ln>
            <a:solidFill>
              <a:srgbClr val="EB6339"/>
            </a:solidFill>
          </a:ln>
        </p:spPr>
        <p:txBody>
          <a:bodyPr wrap="square" rtlCol="0">
            <a:no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9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</a:rPr>
              <a:t>프로젝트를 통해 놓친 부분을</a:t>
            </a:r>
            <a:endParaRPr lang="en-US" altLang="ko-KR" sz="16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</a:rPr>
              <a:t>다시 공부하며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</a:rPr>
              <a:t>배울 수 있는</a:t>
            </a:r>
            <a:endParaRPr lang="en-US" altLang="ko-KR" sz="16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</a:rPr>
              <a:t>기회가 되었고 어떤 부분이 부족한지</a:t>
            </a:r>
            <a:endParaRPr lang="en-US" altLang="ko-KR" sz="16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</a:rPr>
              <a:t>확실히 알 수 있었습니다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</a:rPr>
              <a:t>많은 부분 도움을 준</a:t>
            </a:r>
            <a:endParaRPr lang="en-US" altLang="ko-KR" sz="16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</a:rPr>
              <a:t>조원들에게 감사하며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</a:rPr>
              <a:t>더욱 노력해 부족한 부분을</a:t>
            </a:r>
            <a:endParaRPr lang="en-US" altLang="ko-KR" sz="16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</a:rPr>
              <a:t>채워 나가야겠다는 생각을 했습니다</a:t>
            </a:r>
            <a:endParaRPr lang="en-US" altLang="ko-KR" sz="16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366191" y="577174"/>
            <a:ext cx="5214025" cy="2603983"/>
          </a:xfrm>
          <a:prstGeom prst="rect">
            <a:avLst/>
          </a:prstGeom>
          <a:noFill/>
          <a:ln>
            <a:solidFill>
              <a:srgbClr val="EB6339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altLang="ko-KR" sz="800" dirty="0" smtClean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이번 프로젝트를 시작하며 개인적이 아닌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ko-KR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팀끼리 도와주고 맞춰가면서 배웠던 부분을 다시 한번 보면서 처음에는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서툴고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힘들었지만 기간이 지나고 팀원들에게 많은 도움을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받다 보니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코딩이 슬슬 눈에 보이기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ko-KR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시작하고 하면서 많이 아쉬웠고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ko-KR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추후에 부족한 부분을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조금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더 집중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ko-KR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해서 공부해야겠다 생각했습니다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36" name="TextBox 35"/>
          <p:cNvSpPr txBox="1">
            <a:spLocks noChangeAspect="1"/>
          </p:cNvSpPr>
          <p:nvPr/>
        </p:nvSpPr>
        <p:spPr>
          <a:xfrm>
            <a:off x="531779" y="579512"/>
            <a:ext cx="5214025" cy="2603983"/>
          </a:xfrm>
          <a:prstGeom prst="rect">
            <a:avLst/>
          </a:prstGeom>
          <a:noFill/>
          <a:ln>
            <a:solidFill>
              <a:srgbClr val="EB6339"/>
            </a:solidFill>
          </a:ln>
        </p:spPr>
        <p:txBody>
          <a:bodyPr wrap="square" rtlCol="0">
            <a:no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900" dirty="0" smtClean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인생을 치열하게 살아야겠다고 다짐했습니다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0" y="1"/>
            <a:ext cx="12192000" cy="278860"/>
          </a:xfrm>
          <a:prstGeom prst="rect">
            <a:avLst/>
          </a:prstGeom>
          <a:solidFill>
            <a:srgbClr val="F29A7E"/>
          </a:solidFill>
          <a:ln>
            <a:solidFill>
              <a:srgbClr val="EF8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830313" y="2180724"/>
            <a:ext cx="1083012" cy="1083012"/>
          </a:xfrm>
          <a:prstGeom prst="ellipse">
            <a:avLst/>
          </a:prstGeom>
          <a:solidFill>
            <a:schemeClr val="bg1"/>
          </a:solidFill>
          <a:ln w="76200">
            <a:solidFill>
              <a:srgbClr val="EF8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4830313" y="3563406"/>
            <a:ext cx="1083012" cy="1083012"/>
          </a:xfrm>
          <a:prstGeom prst="ellipse">
            <a:avLst/>
          </a:prstGeom>
          <a:solidFill>
            <a:schemeClr val="bg1"/>
          </a:solidFill>
          <a:ln w="76200">
            <a:solidFill>
              <a:srgbClr val="EF8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6190035" y="3563406"/>
            <a:ext cx="1083012" cy="1083012"/>
          </a:xfrm>
          <a:prstGeom prst="ellipse">
            <a:avLst/>
          </a:prstGeom>
          <a:solidFill>
            <a:schemeClr val="bg1"/>
          </a:solidFill>
          <a:ln w="76200">
            <a:solidFill>
              <a:srgbClr val="EF8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6190035" y="2177561"/>
            <a:ext cx="1083012" cy="1083012"/>
          </a:xfrm>
          <a:prstGeom prst="ellipse">
            <a:avLst/>
          </a:prstGeom>
          <a:solidFill>
            <a:schemeClr val="bg1"/>
          </a:solidFill>
          <a:ln w="76200">
            <a:solidFill>
              <a:srgbClr val="EF8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048653" y="25375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EB6339"/>
                </a:solidFill>
              </a:rPr>
              <a:t>승범</a:t>
            </a:r>
            <a:endParaRPr lang="ko-KR" altLang="en-US">
              <a:solidFill>
                <a:srgbClr val="EB6339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08375" y="253440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EB6339"/>
                </a:solidFill>
              </a:rPr>
              <a:t>문표</a:t>
            </a:r>
            <a:endParaRPr lang="ko-KR" altLang="en-US" dirty="0">
              <a:solidFill>
                <a:srgbClr val="EB6339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48653" y="392024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EB6339"/>
                </a:solidFill>
              </a:rPr>
              <a:t>민선</a:t>
            </a:r>
            <a:endParaRPr lang="ko-KR" altLang="en-US" dirty="0">
              <a:solidFill>
                <a:srgbClr val="EB6339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08374" y="392024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EB6339"/>
                </a:solidFill>
              </a:rPr>
              <a:t>미진</a:t>
            </a:r>
            <a:endParaRPr lang="ko-KR" altLang="en-US" dirty="0">
              <a:solidFill>
                <a:srgbClr val="EB6339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cxnSp>
        <p:nvCxnSpPr>
          <p:cNvPr id="32" name="직선 연결선 31"/>
          <p:cNvCxnSpPr/>
          <p:nvPr/>
        </p:nvCxnSpPr>
        <p:spPr>
          <a:xfrm>
            <a:off x="6055997" y="907755"/>
            <a:ext cx="0" cy="5052058"/>
          </a:xfrm>
          <a:prstGeom prst="line">
            <a:avLst/>
          </a:prstGeom>
          <a:ln>
            <a:solidFill>
              <a:srgbClr val="F4AB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531779" y="3433704"/>
            <a:ext cx="11160868" cy="0"/>
          </a:xfrm>
          <a:prstGeom prst="line">
            <a:avLst/>
          </a:prstGeom>
          <a:ln>
            <a:solidFill>
              <a:srgbClr val="F4AB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647252" y="3181157"/>
            <a:ext cx="80021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EB6339"/>
                </a:solidFill>
              </a:rPr>
              <a:t>후기</a:t>
            </a:r>
            <a:endParaRPr lang="ko-KR" altLang="en-US" sz="2400" b="1" dirty="0">
              <a:solidFill>
                <a:srgbClr val="EB63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99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836595" y="-6485"/>
            <a:ext cx="0" cy="836579"/>
          </a:xfrm>
          <a:prstGeom prst="line">
            <a:avLst/>
          </a:prstGeom>
          <a:ln w="57150">
            <a:solidFill>
              <a:srgbClr val="C1CC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312594" y="447472"/>
            <a:ext cx="3048001" cy="389107"/>
          </a:xfrm>
          <a:prstGeom prst="rect">
            <a:avLst/>
          </a:prstGeom>
          <a:solidFill>
            <a:srgbClr val="C1CC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Question &amp; Answer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34662" y="2412459"/>
            <a:ext cx="25660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solidFill>
                  <a:srgbClr val="A5B589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Q&amp;A</a:t>
            </a:r>
            <a:endParaRPr lang="ko-KR" altLang="en-US" sz="8000" dirty="0">
              <a:solidFill>
                <a:srgbClr val="A5B589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80042" y="3735898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A5B589"/>
                </a:solidFill>
              </a:rPr>
              <a:t>질문 받겠습니다</a:t>
            </a:r>
            <a:endParaRPr lang="ko-KR" altLang="en-US" dirty="0">
              <a:solidFill>
                <a:srgbClr val="A5B589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434662" y="3603162"/>
            <a:ext cx="2678349" cy="0"/>
          </a:xfrm>
          <a:prstGeom prst="line">
            <a:avLst/>
          </a:prstGeom>
          <a:ln>
            <a:solidFill>
              <a:srgbClr val="A5B5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96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22674" y="2725429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F4AB94"/>
                </a:solidFill>
              </a:rPr>
              <a:t>Thank You!</a:t>
            </a:r>
            <a:endParaRPr lang="ko-KR" altLang="en-US" sz="3600" b="1" dirty="0">
              <a:solidFill>
                <a:srgbClr val="F4AB94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32" y="-51877"/>
            <a:ext cx="1939046" cy="4847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24778" y="351025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29A7E"/>
                </a:solidFill>
              </a:rPr>
              <a:t>감사합니다</a:t>
            </a:r>
            <a:endParaRPr lang="ko-KR" altLang="en-US" dirty="0">
              <a:solidFill>
                <a:srgbClr val="F29A7E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5123907" y="3399790"/>
            <a:ext cx="1866829" cy="0"/>
          </a:xfrm>
          <a:prstGeom prst="line">
            <a:avLst/>
          </a:prstGeom>
          <a:ln>
            <a:solidFill>
              <a:srgbClr val="F29A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61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1783</TotalTime>
  <Words>2435</Words>
  <Application>Microsoft Office PowerPoint</Application>
  <PresentationFormat>와이드스크린</PresentationFormat>
  <Paragraphs>645</Paragraphs>
  <Slides>95</Slides>
  <Notes>22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95</vt:i4>
      </vt:variant>
    </vt:vector>
  </HeadingPairs>
  <TitlesOfParts>
    <vt:vector size="103" baseType="lpstr">
      <vt:lpstr>HY강M</vt:lpstr>
      <vt:lpstr>HY견고딕</vt:lpstr>
      <vt:lpstr>나눔고딕</vt:lpstr>
      <vt:lpstr>맑은 고딕</vt:lpstr>
      <vt:lpstr>Arial</vt:lpstr>
      <vt:lpstr>Wingdings</vt:lpstr>
      <vt:lpstr>Office 테마</vt:lpstr>
      <vt:lpstr>Presentation</vt:lpstr>
      <vt:lpstr>PowerPoint 프레젠테이션</vt:lpstr>
      <vt:lpstr>PROJECT CONTENTS</vt:lpstr>
      <vt:lpstr>PowerPoint 프레젠테이션</vt:lpstr>
      <vt:lpstr>DEVELOPMENT ENVIRONMENT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ㅋ</dc:title>
  <dc:creator>김미옥</dc:creator>
  <cp:lastModifiedBy>Windows 사용자</cp:lastModifiedBy>
  <cp:revision>213</cp:revision>
  <dcterms:created xsi:type="dcterms:W3CDTF">2018-03-26T05:42:14Z</dcterms:created>
  <dcterms:modified xsi:type="dcterms:W3CDTF">2018-03-30T06:42:01Z</dcterms:modified>
</cp:coreProperties>
</file>